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56" r:id="rId2"/>
    <p:sldId id="258" r:id="rId3"/>
    <p:sldId id="268" r:id="rId4"/>
    <p:sldId id="276" r:id="rId5"/>
    <p:sldId id="277" r:id="rId6"/>
    <p:sldId id="278" r:id="rId7"/>
    <p:sldId id="279" r:id="rId8"/>
    <p:sldId id="280" r:id="rId9"/>
    <p:sldId id="260" r:id="rId10"/>
    <p:sldId id="261" r:id="rId11"/>
    <p:sldId id="262" r:id="rId12"/>
    <p:sldId id="281" r:id="rId13"/>
    <p:sldId id="282" r:id="rId14"/>
    <p:sldId id="265" r:id="rId15"/>
    <p:sldId id="283" r:id="rId16"/>
    <p:sldId id="290" r:id="rId17"/>
    <p:sldId id="287" r:id="rId18"/>
    <p:sldId id="288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A9B"/>
    <a:srgbClr val="B11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3" autoAdjust="0"/>
    <p:restoredTop sz="94660"/>
  </p:normalViewPr>
  <p:slideViewPr>
    <p:cSldViewPr snapToGrid="0">
      <p:cViewPr>
        <p:scale>
          <a:sx n="110" d="100"/>
          <a:sy n="110" d="100"/>
        </p:scale>
        <p:origin x="-5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46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95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772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71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773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82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2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2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72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7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10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6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97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17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2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D2251-A7FB-4F5B-A6F7-4DB050D3F2B6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B91211-555A-4DC4-A656-A5F58A882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9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62598" y="5210353"/>
            <a:ext cx="10902737" cy="125945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 </a:t>
            </a:r>
            <a:r>
              <a:rPr lang="ru-RU" sz="3600" b="1" dirty="0">
                <a:solidFill>
                  <a:srgbClr val="FF0000"/>
                </a:solidFill>
              </a:rPr>
              <a:t>территории муниципального района Волжский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4769" y="5838334"/>
            <a:ext cx="4911447" cy="89889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достижение значений показателей </a:t>
            </a:r>
            <a:r>
              <a:rPr lang="ru-RU" sz="2800" b="1" dirty="0">
                <a:solidFill>
                  <a:srgbClr val="0070C0"/>
                </a:solidFill>
              </a:rPr>
              <a:t>за </a:t>
            </a:r>
            <a:r>
              <a:rPr lang="ru-RU" sz="2800" b="1" dirty="0" smtClean="0">
                <a:solidFill>
                  <a:srgbClr val="0070C0"/>
                </a:solidFill>
              </a:rPr>
              <a:t>2020 год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E:\Документы\Отдел\Демография НП\210118_ПЗ для Главы к ДКП 2020\ФОТО демография\03 сентября ЗАГС - мероприятие\IMG_56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13" y="803655"/>
            <a:ext cx="6934079" cy="462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218458"/>
            <a:ext cx="9885851" cy="585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Реализации национального проекта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059759"/>
              </p:ext>
            </p:extLst>
          </p:nvPr>
        </p:nvGraphicFramePr>
        <p:xfrm>
          <a:off x="1" y="0"/>
          <a:ext cx="11367963" cy="2182749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526998"/>
                <a:gridCol w="819509"/>
                <a:gridCol w="1197421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2020год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 и молодежи Самарской области (возраст от 3 до 29 лет), систематически занимающихся физической культурой и спортом, в общей численности детей и молодежи Самарской области (возраст от 3 до 29 лет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81,5%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88,1%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Самарской области среднего возраста (женщины от 30 до 54 лет, мужчины от 30 до 59 лет), систематически занимающихся физической культурой и спортом, в общей численности населения Самарской области среднего возраста (женщины от 30 до 54 лет, мужчины от 30 до 59 лет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30,0%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31,5%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населения Самарской области старшего возраста (женщины от 55 до 79 лет, мужчины от 60 до 79 лет), систематически занимающихся физической культурой и спортом в общей численности населения Самарской области старшего возраста (женщины от 55 до 79 лет, мужчины от 60 до 79 лет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13,7%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051" name="Picture 3" descr="E:\Документы\Отдел\Демография НП\210118_ПЗ для Главы к ДКП 2020\210119_Спорт\20200912_112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0" y="2242868"/>
            <a:ext cx="3950898" cy="22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окументы\Отдел\Демография НП\210118_ПЗ для Главы к ДКП 2020\210119_Спорт\DSC_2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12" y="4540394"/>
            <a:ext cx="3479977" cy="22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Документы\Отдел\Демография НП\210118_ПЗ для Главы к ДКП 2020\210119_Спорт\IMG_54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2" y="4540396"/>
            <a:ext cx="3364302" cy="224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Документы\Отдел\Демография НП\210118_ПЗ для Главы к ДКП 2020\210119_Спорт\IMG_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15" y="2242868"/>
            <a:ext cx="3328842" cy="22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39879"/>
              </p:ext>
            </p:extLst>
          </p:nvPr>
        </p:nvGraphicFramePr>
        <p:xfrm>
          <a:off x="-1" y="-1"/>
          <a:ext cx="11367965" cy="1276709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43047"/>
                <a:gridCol w="976848"/>
                <a:gridCol w="824035"/>
              </a:tblGrid>
              <a:tr h="66455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12154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5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 пожилого возраста, вовлеченных в добровольческую деятельность и движение «Серебряные волонтеры», проживающих на территории муниципального образования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3074" name="Picture 2" descr="E:\Документы\Отдел\Демография НП\210118_ПЗ для Главы к ДКП 2020\210118_Неля\IMG-e5ed2e541e5c3b43b887e3a9110ffa5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28" y="1345053"/>
            <a:ext cx="4702965" cy="357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кументы\Отдел\Демография НП\210118_ПЗ для Главы к ДКП 2020\210118_Неля\IMG-a8984bb3d42e26aafefd54cebd4c351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5" y="1345053"/>
            <a:ext cx="4084558" cy="54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Документы\Отдел\Демография НП\210118_ПЗ для Главы к ДКП 2020\210118_Неля\волонтеры Курумоч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41" y="4961792"/>
            <a:ext cx="2439118" cy="1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окументы\Отдел\Демография НП\210118_ПЗ для Главы к ДКП 2020\210118_Неля\IMG-1e202697ed66308df926ed49d8961ab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628" y="4961792"/>
            <a:ext cx="3252158" cy="182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3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399207"/>
              </p:ext>
            </p:extLst>
          </p:nvPr>
        </p:nvGraphicFramePr>
        <p:xfrm>
          <a:off x="1" y="0"/>
          <a:ext cx="11367964" cy="1871932"/>
        </p:xfrm>
        <a:graphic>
          <a:graphicData uri="http://schemas.openxmlformats.org/drawingml/2006/table">
            <a:tbl>
              <a:tblPr firstRow="1" firstCol="1" bandRow="1"/>
              <a:tblGrid>
                <a:gridCol w="450375"/>
                <a:gridCol w="9089409"/>
                <a:gridCol w="1004145"/>
                <a:gridCol w="824035"/>
              </a:tblGrid>
              <a:tr h="601431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270501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пожилого возраста, вовлеченных в занятия физической культурой и спортом (систематические занятия спортом, спортивные праздники и чемпионаты, турниры по бильярду, шашкам, шахматам, домино, олимпиады «третьего возраста», конкурсные мероприятия и акции, направленные на различную физическую активность), от общего количества граждан пожилого возраста, проживающих на территории муниципального образования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15,9%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098" name="Picture 2" descr="E:\Документы\Отдел\Демография НП\210118_ПЗ для Главы к ДКП 2020\210119_Спорт\20200918_13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63" y="2437927"/>
            <a:ext cx="6385664" cy="359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окументы\Отдел\Демография НП\210118_ПЗ для Главы к ДКП 2020\210119_Спорт\IMG_20201215_102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59" y="2113471"/>
            <a:ext cx="4968814" cy="372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529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96235"/>
              </p:ext>
            </p:extLst>
          </p:nvPr>
        </p:nvGraphicFramePr>
        <p:xfrm>
          <a:off x="0" y="2110681"/>
          <a:ext cx="11367965" cy="2567525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631680"/>
                <a:gridCol w="914400"/>
                <a:gridCol w="999012"/>
              </a:tblGrid>
              <a:tr h="465826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51448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пожилого возраста, вовлеченных в социокультурные мероприятия (концерты и тематические праздники, духовно-просветительские мероприятия, вечера отдыха, встречи, концертные программы, выставки народного творчества) от общего количества граждан пожилого возраста, проживающих на территории муниципального образования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39,34%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72860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Количество проведенных мероприятий по организации социального туризма, позволяющего гражданам пожилого возраста ближе познакомиться с историей родного края, его природными ресурсами, традициями, культурным наследием (посещение музеев, театров, галерей, выставок, исторических и святых мест)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672860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Количество проведенных мероприятий по привлечению пожилых людей с активной жизненной позицией к воспитанию подрастающего поколения (встречи со старшеклассниками, направленные на патриотическое воспитание молодежи, сохранение семейных, культурных и исторических ценностей, пропаганду здорового образа жизни)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4</a:t>
                      </a:r>
                      <a:endParaRPr lang="ru-RU" sz="1200" b="1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b="1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7" y="60635"/>
            <a:ext cx="1867125" cy="2010936"/>
          </a:xfrm>
          <a:prstGeom prst="rect">
            <a:avLst/>
          </a:prstGeom>
        </p:spPr>
      </p:pic>
      <p:pic>
        <p:nvPicPr>
          <p:cNvPr id="5122" name="Picture 2" descr="E:\Документы\Отдел\Демография НП\210118_ПЗ для Главы к ДКП 2020\ФОТО демография\06 марта ДК Юбилейный районный праздник\DSC007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" y="84718"/>
            <a:ext cx="3531135" cy="19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Документы\Отдел\Демография НП\210118_ПЗ для Главы к ДКП 2020\ФОТО демография\25 января Пахарь\IMG_18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4" y="84718"/>
            <a:ext cx="2980280" cy="19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Документы\Отдел\Демография НП\210118_ПЗ для Главы к ДКП 2020\ФОТО демография\05 августа Вручение медалей юнармейцам\IMG_28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94" y="4702299"/>
            <a:ext cx="3101914" cy="2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Документы\Отдел\Фото\110901 1СЕНТЯБРЯ Просвет\IMG_55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3" y="4708478"/>
            <a:ext cx="3088257" cy="20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ументы\Отдел\Демография НП\210118_ПЗ для Главы к ДКП 2020\ФОТО демография\12 сентября Выборы Рощинский\IMG_7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82" y="4708477"/>
            <a:ext cx="3092645" cy="20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63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666833"/>
              </p:ext>
            </p:extLst>
          </p:nvPr>
        </p:nvGraphicFramePr>
        <p:xfrm>
          <a:off x="-1" y="0"/>
          <a:ext cx="11367965" cy="807974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864592"/>
                <a:gridCol w="862642"/>
                <a:gridCol w="817858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Наличие библиотечного обслуживания</a:t>
                      </a:r>
                      <a:r>
                        <a:rPr lang="ru-RU" sz="16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 лиц пожилого возраста на дому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 b="1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050" name="Picture 2" descr="E:\Документы\Отдел\Демография НП\210118_ПЗ для Главы к ДКП 2020\ФОТО демография\БИБЛИОТЕКА обслуживание на дому\изображение_viber_2021-01-21_09-50-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2" y="1000663"/>
            <a:ext cx="6062588" cy="542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Документы\Отдел\Демография НП\210118_ПЗ для Главы к ДКП 2020\ФОТО демография\БИБЛИОТЕКА обслуживание на дому\изображение_viber_2021-01-21_09-51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09" y="1000664"/>
            <a:ext cx="2570575" cy="54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58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99781"/>
              </p:ext>
            </p:extLst>
          </p:nvPr>
        </p:nvGraphicFramePr>
        <p:xfrm>
          <a:off x="0" y="4796028"/>
          <a:ext cx="11367965" cy="2122170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864592"/>
                <a:gridCol w="862642"/>
                <a:gridCol w="817858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качеством районных (городских) спортивных мероприятий в отчетном году, в общем количестве опрошенных граждан пожилого возраста, принявших участие в районных (городских) спортивных мероприятиях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качеством районных (городских) социокультурных мероприятий в отчетном году, в общем количестве опрошенных граждан пожилого возраста, принявших участие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районных (городских) социокультурных мероприятиях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98,4%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Доля граждан пожилого возраста, удовлетворенных услугой «Социальный туризм» в отчетном году, в общем количестве опрошенных граждан пожилого возраста, получивших данную услугу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051" name="Picture 3" descr="E:\Документы\Отдел\Демография НП\210118_ПЗ для Главы к ДКП 2020\ФОТО демография\16 ноября Спиридоновка\DSC07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" y="64456"/>
            <a:ext cx="6890711" cy="45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окументы\Отдел\Демография НП\210118_ПЗ для Главы к ДКП 2020\210118_Неля\IMG-1056b5ee1bd24d48a318d32230f711f8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35" y="64456"/>
            <a:ext cx="4392829" cy="459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2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кументы\Отдел\Демография НП\210118_ПЗ для Главы к ДКП 2020\Фото ВНовь\46-Простова Валентина Даниловна Лопатино выдача продуктовых набор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92" y="69012"/>
            <a:ext cx="3659845" cy="487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Документы\Отдел\Демография НП\210118_ПЗ для Главы к ДКП 2020\Фото ВНовь\IMG_4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18" y="97047"/>
            <a:ext cx="3508971" cy="248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Документы\Отдел\Демография НП\210118_ПЗ для Главы к ДКП 2020\210118_Неля\DSC_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" y="2629901"/>
            <a:ext cx="3488561" cy="232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Документы\Отдел\Демография НП\210118_ПЗ для Главы к ДКП 2020\ФОТО демография\30 апреля Медали ветеранам\DSC00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70" y="2623098"/>
            <a:ext cx="3508971" cy="233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305495"/>
              </p:ext>
            </p:extLst>
          </p:nvPr>
        </p:nvGraphicFramePr>
        <p:xfrm>
          <a:off x="0" y="6050026"/>
          <a:ext cx="11367965" cy="807974"/>
        </p:xfrm>
        <a:graphic>
          <a:graphicData uri="http://schemas.openxmlformats.org/drawingml/2006/table">
            <a:tbl>
              <a:tblPr firstRow="1" firstCol="1" bandRow="1"/>
              <a:tblGrid>
                <a:gridCol w="822873"/>
                <a:gridCol w="8864592"/>
                <a:gridCol w="862642"/>
                <a:gridCol w="817858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Наличие дополнительных мер социальной поддержки для нуждающихся граждан пожилого возраста</a:t>
                      </a:r>
                      <a:endParaRPr lang="ru-RU" sz="1200" b="1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6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8582" y="4948805"/>
            <a:ext cx="89942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2000" dirty="0">
                <a:solidFill>
                  <a:srgbClr val="0070C0"/>
                </a:solidFill>
              </a:rPr>
              <a:t>В 2020 году из средств бюджета района:</a:t>
            </a:r>
          </a:p>
          <a:p>
            <a:pPr>
              <a:buClr>
                <a:srgbClr val="FF0000"/>
              </a:buClr>
            </a:pPr>
            <a:endParaRPr lang="ru-RU" sz="800" dirty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FF0000"/>
                </a:solidFill>
              </a:rPr>
              <a:t>46</a:t>
            </a:r>
            <a:r>
              <a:rPr lang="ru-RU" dirty="0" smtClean="0"/>
              <a:t> </a:t>
            </a:r>
            <a:r>
              <a:rPr lang="ru-RU" dirty="0">
                <a:solidFill>
                  <a:srgbClr val="0070C0"/>
                </a:solidFill>
              </a:rPr>
              <a:t>гражданам пожилого возраста </a:t>
            </a:r>
            <a:r>
              <a:rPr lang="ru-RU" dirty="0" smtClean="0">
                <a:solidFill>
                  <a:srgbClr val="0070C0"/>
                </a:solidFill>
              </a:rPr>
              <a:t>оказана</a:t>
            </a:r>
          </a:p>
          <a:p>
            <a:pPr>
              <a:spcAft>
                <a:spcPts val="600"/>
              </a:spcAft>
              <a:buClr>
                <a:srgbClr val="FF0000"/>
              </a:buClr>
            </a:pPr>
            <a:r>
              <a:rPr lang="ru-RU" dirty="0" smtClean="0">
                <a:solidFill>
                  <a:srgbClr val="0070C0"/>
                </a:solidFill>
              </a:rPr>
              <a:t>                   материальная помощь на </a:t>
            </a:r>
            <a:r>
              <a:rPr lang="ru-RU" dirty="0">
                <a:solidFill>
                  <a:srgbClr val="0070C0"/>
                </a:solidFill>
              </a:rPr>
              <a:t>общую сумму </a:t>
            </a:r>
            <a:r>
              <a:rPr lang="ru-RU" dirty="0">
                <a:solidFill>
                  <a:srgbClr val="FF0000"/>
                </a:solidFill>
              </a:rPr>
              <a:t>913 667 </a:t>
            </a:r>
            <a:r>
              <a:rPr lang="ru-RU" dirty="0" smtClean="0">
                <a:solidFill>
                  <a:srgbClr val="FF0000"/>
                </a:solidFill>
              </a:rPr>
              <a:t>рублей.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9" name="Picture 5" descr="E:\Документы\Отдел\Демография НП\210118_ПЗ для Главы к ДКП 2020\210129_Семья\IMG_20200708_1539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9" y="69012"/>
            <a:ext cx="4451230" cy="250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24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511840"/>
              </p:ext>
            </p:extLst>
          </p:nvPr>
        </p:nvGraphicFramePr>
        <p:xfrm>
          <a:off x="0" y="0"/>
          <a:ext cx="11367965" cy="1832229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770341"/>
                <a:gridCol w="949554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информационных материалов в целях системной поддержки и повышения качества жизни граждан старшего поколения, размещенных на официальном сайте администрации муниципального образования  и в районных, городских, областных печатных изданиях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специализированного раздела на информационном стенде и официальном сайте администраций муниципального образования «Приемная семья для пожилых людей» (размещение закона Самарской области от 28.10.2008 №121-ГД «Об организации деятельности приемных семей для граждан пожилого возраста и инвалидов на территории Самарской области»)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660" y="2339091"/>
            <a:ext cx="7119934" cy="3992697"/>
          </a:xfrm>
          <a:prstGeom prst="rect">
            <a:avLst/>
          </a:prstGeom>
        </p:spPr>
      </p:pic>
      <p:pic>
        <p:nvPicPr>
          <p:cNvPr id="3074" name="Picture 2" descr="E:\Документы\Отдел\Демография НП\210118_ПЗ для Главы к ДКП 2020\Фото ВНовь\IMG_3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0" y="1897811"/>
            <a:ext cx="4503521" cy="30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51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6" y="1768414"/>
            <a:ext cx="8718912" cy="477903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594602"/>
              </p:ext>
            </p:extLst>
          </p:nvPr>
        </p:nvGraphicFramePr>
        <p:xfrm>
          <a:off x="0" y="0"/>
          <a:ext cx="11367965" cy="1621917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8690901"/>
                <a:gridCol w="1028994"/>
                <a:gridCol w="824035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встреч с населением муниципального образования с участием специалистов органов социальной защиты населения в целях разъяснения мер социальной поддержки лиц пенсионного возраста и граждан, достигших в период с 1 января 2019 года по 31 декабря 2027 года возраста женщины 55 лет и более, мужчины 60 лет и более; специалистов органов службы занятости населения в целях разъяснения изменений в законодательстве о занятости населения, а также по вопросам трудового законодательства, охраны труда работников </a:t>
                      </a:r>
                      <a:r>
                        <a:rPr lang="ru-RU" sz="12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предпенсионного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возраста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8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49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9394" y="1535975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C00000"/>
                </a:solidFill>
              </a:rPr>
              <a:t>Благодарим за внимание!</a:t>
            </a:r>
            <a:endParaRPr lang="ru-RU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69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44" y="161026"/>
            <a:ext cx="6262777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</a:rPr>
              <a:t>В НП «Демография</a:t>
            </a:r>
            <a:r>
              <a:rPr lang="ru-RU" sz="3200" dirty="0" smtClean="0">
                <a:solidFill>
                  <a:srgbClr val="FF0000"/>
                </a:solidFill>
              </a:rPr>
              <a:t>» входят           5 федеральных проектов: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749" y="1410090"/>
            <a:ext cx="6379074" cy="2920370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solidFill>
                  <a:srgbClr val="0070C0"/>
                </a:solidFill>
                <a:latin typeface="+mj-lt"/>
              </a:rPr>
              <a:t>1. «Финансовая поддержка семей при рождении детей»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2. «Содействие занятости женщин – создание условий дошкольного образования для детей в возрасте до трех лет»</a:t>
            </a:r>
          </a:p>
          <a:p>
            <a:r>
              <a:rPr lang="ru-RU" sz="2800" dirty="0">
                <a:solidFill>
                  <a:srgbClr val="0070C0"/>
                </a:solidFill>
                <a:latin typeface="+mj-lt"/>
              </a:rPr>
              <a:t>3. «Старшее поколение»</a:t>
            </a:r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4. «Укрепление общественного здоровья»</a:t>
            </a:r>
          </a:p>
          <a:p>
            <a:r>
              <a:rPr lang="ru-RU" sz="2800" dirty="0">
                <a:solidFill>
                  <a:srgbClr val="0070C0"/>
                </a:solidFill>
                <a:latin typeface="+mj-lt"/>
              </a:rPr>
              <a:t>5. «Спорт-норма жизни»</a:t>
            </a:r>
          </a:p>
          <a:p>
            <a:endParaRPr lang="ru-RU" dirty="0"/>
          </a:p>
        </p:txBody>
      </p:sp>
      <p:pic>
        <p:nvPicPr>
          <p:cNvPr id="4098" name="Picture 2" descr="E:\Документы\Отдел\Демография НП\210118_ПЗ для Главы к ДКП 2020\210118_Неля\DSC_0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32" y="4380058"/>
            <a:ext cx="3648227" cy="24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окументы\Отдел\Демография НП\210118_ПЗ для Главы к ДКП 2020\210119_Спорт\20200912_112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6" y="4382217"/>
            <a:ext cx="4319989" cy="24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Документы\Отдел\Демография НП\210118_ПЗ для Главы к ДКП 2020\Фото ВНовь\IMG_36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8" y="1403287"/>
            <a:ext cx="4907863" cy="29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Документы\Отдел\Демография НП\210118_ПЗ для Главы к ДКП 2020\Фото ВНовь\Батаева Ю. А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20" y="4382217"/>
            <a:ext cx="3242868" cy="243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9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83" y="4683567"/>
            <a:ext cx="3347938" cy="20602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9" y="130916"/>
            <a:ext cx="4417299" cy="309210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751514"/>
              </p:ext>
            </p:extLst>
          </p:nvPr>
        </p:nvGraphicFramePr>
        <p:xfrm>
          <a:off x="112388" y="3294646"/>
          <a:ext cx="11818833" cy="1280922"/>
        </p:xfrm>
        <a:graphic>
          <a:graphicData uri="http://schemas.openxmlformats.org/drawingml/2006/table">
            <a:tbl>
              <a:tblPr firstRow="1" firstCol="1" bandRow="1"/>
              <a:tblGrid>
                <a:gridCol w="872380"/>
                <a:gridCol w="8706942"/>
                <a:gridCol w="1098083"/>
                <a:gridCol w="1141428"/>
              </a:tblGrid>
              <a:tr h="0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плана мероприятий, направленных на стимулирование рождаемости на территории муниципального образования (городского округа)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4067" y="4881977"/>
            <a:ext cx="77292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Утверждён Постановлением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Администрации муниципального района Волжский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от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17.06.2019 № 851</a:t>
            </a:r>
          </a:p>
        </p:txBody>
      </p:sp>
      <p:pic>
        <p:nvPicPr>
          <p:cNvPr id="6147" name="Picture 3" descr="E:\Документы\Отдел\Демография НП\210118_ПЗ для Главы к ДКП 2020\Фото ВНовь\Для презентации\IMG_3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78" y="130916"/>
            <a:ext cx="4337032" cy="30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1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30708"/>
              </p:ext>
            </p:extLst>
          </p:nvPr>
        </p:nvGraphicFramePr>
        <p:xfrm>
          <a:off x="508956" y="3215719"/>
          <a:ext cx="6752425" cy="2718054"/>
        </p:xfrm>
        <a:graphic>
          <a:graphicData uri="http://schemas.openxmlformats.org/drawingml/2006/table">
            <a:tbl>
              <a:tblPr firstRow="1" firstCol="1" bandRow="1"/>
              <a:tblGrid>
                <a:gridCol w="372601"/>
                <a:gridCol w="4032774"/>
                <a:gridCol w="1115533"/>
                <a:gridCol w="1231517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встреч с населением муниципального образования с участием специалистов органов социальной защиты населения в целях разъяснения порядка предоставления мер социальной поддержки, направленных на стимулирование рождаемости, от общего количества проведенных встреч с населением (доля охвата – не менее 1 % от численности населения муниципалитета)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14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1,42% 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1639 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чел.)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90" y="3320203"/>
            <a:ext cx="4777098" cy="3462010"/>
          </a:xfrm>
          <a:prstGeom prst="rect">
            <a:avLst/>
          </a:prstGeom>
        </p:spPr>
      </p:pic>
      <p:pic>
        <p:nvPicPr>
          <p:cNvPr id="1027" name="Picture 3" descr="E:\Документы\Отдел\Демография НП\210118_ПЗ для Главы к ДКП 2020\210120_УСЗН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" y="76671"/>
            <a:ext cx="7166493" cy="30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Документы\Отдел\Демография НП\210118_ПЗ для Главы к ДКП 2020\ФОТО демография\03 сентября ЗАГС - мероприятие\IMG_5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66" y="76670"/>
            <a:ext cx="4740022" cy="316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683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985284"/>
              </p:ext>
            </p:extLst>
          </p:nvPr>
        </p:nvGraphicFramePr>
        <p:xfrm>
          <a:off x="1" y="0"/>
          <a:ext cx="10605330" cy="1561338"/>
        </p:xfrm>
        <a:graphic>
          <a:graphicData uri="http://schemas.openxmlformats.org/drawingml/2006/table">
            <a:tbl>
              <a:tblPr firstRow="1" firstCol="1" bandRow="1"/>
              <a:tblGrid>
                <a:gridCol w="794887"/>
                <a:gridCol w="6934380"/>
                <a:gridCol w="1052423"/>
                <a:gridCol w="1823640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информационных материалов о порядке предоставления мер социальной поддержки, направленных на стимулирование рождаемости (памятки, буклеты, информация в СМИ, сети Интернет, в том числе в социальных сетях) (не менее 12 материалов в год)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12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8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7" y="1711562"/>
            <a:ext cx="4566970" cy="2489502"/>
          </a:xfrm>
          <a:prstGeom prst="rect">
            <a:avLst/>
          </a:prstGeom>
        </p:spPr>
      </p:pic>
      <p:pic>
        <p:nvPicPr>
          <p:cNvPr id="3074" name="Picture 2" descr="E:\Документы\Отдел\Демография НП\210118_ПЗ для Главы к ДКП 2020\ФОТО демография\17 апреля Волонтёры\DSC019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4" y="4310264"/>
            <a:ext cx="4106980" cy="231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Документы\Отдел\Демография НП\210118_ПЗ для Главы к ДКП 2020\ФОТО демография\6 марта Актов зал\IMG_25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75" y="1711562"/>
            <a:ext cx="4989395" cy="33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3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928602"/>
              </p:ext>
            </p:extLst>
          </p:nvPr>
        </p:nvGraphicFramePr>
        <p:xfrm>
          <a:off x="0" y="0"/>
          <a:ext cx="10041308" cy="1561338"/>
        </p:xfrm>
        <a:graphic>
          <a:graphicData uri="http://schemas.openxmlformats.org/drawingml/2006/table">
            <a:tbl>
              <a:tblPr firstRow="1" firstCol="1" bandRow="1"/>
              <a:tblGrid>
                <a:gridCol w="824035"/>
                <a:gridCol w="7354290"/>
                <a:gridCol w="888763"/>
                <a:gridCol w="974220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раздела на официальном сайте администрации муниципального образования, посвященного пропаганде семейных ценностей, мерам социальной поддержки, процедурам ЭКО, обучению и воспитанию детей  и т.д. (есть - 1, нет - 0)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1" y="1728779"/>
            <a:ext cx="8562886" cy="47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81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2541"/>
              </p:ext>
            </p:extLst>
          </p:nvPr>
        </p:nvGraphicFramePr>
        <p:xfrm>
          <a:off x="0" y="0"/>
          <a:ext cx="10904434" cy="2122170"/>
        </p:xfrm>
        <a:graphic>
          <a:graphicData uri="http://schemas.openxmlformats.org/drawingml/2006/table">
            <a:tbl>
              <a:tblPr firstRow="1" firstCol="1" bandRow="1"/>
              <a:tblGrid>
                <a:gridCol w="581114"/>
                <a:gridCol w="8426153"/>
                <a:gridCol w="914400"/>
                <a:gridCol w="982767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дополнительных финансовых мер социальной поддержки, направленных на стимулирование рождаемости и многодетность (исходя из возможности муниципалитета, пример: предоставление бесплатного (льготного) питания детям в школах, материальная помощь в связи с трудной жизненной ситуацией, льготы по оплате жилого помещения и коммунальных услуг, бесплатное посещение детей из многодетных семей спортивных, дополнительных образовательных секций, талоны на посещение бань и т.д.)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14" y="2267779"/>
            <a:ext cx="3532369" cy="26492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371" y="2295603"/>
            <a:ext cx="691924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2800" dirty="0" smtClean="0">
                <a:solidFill>
                  <a:srgbClr val="0070C0"/>
                </a:solidFill>
              </a:rPr>
              <a:t>В 2020 году из средств бюджета района:</a:t>
            </a:r>
          </a:p>
          <a:p>
            <a:pPr>
              <a:buClr>
                <a:srgbClr val="FF0000"/>
              </a:buClr>
            </a:pPr>
            <a:endParaRPr lang="ru-RU" sz="1100" dirty="0" smtClean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101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малообеспеченной семье </a:t>
            </a:r>
            <a:r>
              <a:rPr lang="ru-RU" sz="2400" dirty="0">
                <a:solidFill>
                  <a:srgbClr val="0070C0"/>
                </a:solidFill>
              </a:rPr>
              <a:t>с </a:t>
            </a:r>
            <a:r>
              <a:rPr lang="ru-RU" sz="2400" dirty="0" smtClean="0">
                <a:solidFill>
                  <a:srgbClr val="0070C0"/>
                </a:solidFill>
              </a:rPr>
              <a:t>детьми </a:t>
            </a:r>
            <a:r>
              <a:rPr lang="ru-RU" sz="2400" dirty="0">
                <a:solidFill>
                  <a:srgbClr val="0070C0"/>
                </a:solidFill>
              </a:rPr>
              <a:t>была оказана материальная помощь на </a:t>
            </a:r>
            <a:r>
              <a:rPr lang="ru-RU" sz="2400" dirty="0" smtClean="0">
                <a:solidFill>
                  <a:srgbClr val="0070C0"/>
                </a:solidFill>
              </a:rPr>
              <a:t>общую сумму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rgbClr val="FF0000"/>
                </a:solidFill>
              </a:rPr>
              <a:t>1 131 735 </a:t>
            </a:r>
            <a:r>
              <a:rPr lang="ru-RU" sz="2400" dirty="0" smtClean="0">
                <a:solidFill>
                  <a:srgbClr val="FF0000"/>
                </a:solidFill>
              </a:rPr>
              <a:t>рублей;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</a:rPr>
              <a:t>52 семьи,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70C0"/>
                </a:solidFill>
              </a:rPr>
              <a:t>воспитывающие детей-инвалидов, получили единовременную выплату в размере по </a:t>
            </a:r>
            <a:r>
              <a:rPr lang="ru-RU" sz="2400" dirty="0">
                <a:solidFill>
                  <a:srgbClr val="FF0000"/>
                </a:solidFill>
              </a:rPr>
              <a:t>5000 </a:t>
            </a:r>
            <a:r>
              <a:rPr lang="ru-RU" sz="2400" dirty="0" smtClean="0">
                <a:solidFill>
                  <a:srgbClr val="FF0000"/>
                </a:solidFill>
              </a:rPr>
              <a:t>рублей;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endParaRPr lang="ru-RU" sz="2400" dirty="0" smtClean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FF0000"/>
                </a:solidFill>
              </a:rPr>
              <a:t>45 </a:t>
            </a:r>
            <a:r>
              <a:rPr lang="ru-RU" sz="2400" dirty="0" smtClean="0">
                <a:solidFill>
                  <a:srgbClr val="FF0000"/>
                </a:solidFill>
              </a:rPr>
              <a:t>детей</a:t>
            </a:r>
            <a:r>
              <a:rPr lang="ru-RU" sz="2400" dirty="0">
                <a:solidFill>
                  <a:srgbClr val="FF0000"/>
                </a:solidFill>
              </a:rPr>
              <a:t>,</a:t>
            </a:r>
            <a:r>
              <a:rPr lang="ru-RU" sz="2400" dirty="0">
                <a:solidFill>
                  <a:srgbClr val="0070C0"/>
                </a:solidFill>
              </a:rPr>
              <a:t> </a:t>
            </a:r>
            <a:r>
              <a:rPr lang="ru-RU" sz="2400" dirty="0" smtClean="0">
                <a:solidFill>
                  <a:srgbClr val="0070C0"/>
                </a:solidFill>
              </a:rPr>
              <a:t>которые </a:t>
            </a:r>
            <a:r>
              <a:rPr lang="ru-RU" sz="2400" dirty="0">
                <a:solidFill>
                  <a:srgbClr val="0070C0"/>
                </a:solidFill>
              </a:rPr>
              <a:t>пошли в 1-й </a:t>
            </a:r>
            <a:r>
              <a:rPr lang="ru-RU" sz="2400" dirty="0" smtClean="0">
                <a:solidFill>
                  <a:srgbClr val="0070C0"/>
                </a:solidFill>
              </a:rPr>
              <a:t>класс, получили </a:t>
            </a:r>
            <a:r>
              <a:rPr lang="ru-RU" sz="2400" dirty="0" smtClean="0">
                <a:solidFill>
                  <a:srgbClr val="FF0000"/>
                </a:solidFill>
              </a:rPr>
              <a:t>школьные ранцы</a:t>
            </a:r>
          </a:p>
          <a:p>
            <a:pPr>
              <a:buClr>
                <a:srgbClr val="FF0000"/>
              </a:buClr>
            </a:pP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 </a:t>
            </a:r>
            <a:r>
              <a:rPr lang="ru-RU" sz="2400" dirty="0" smtClean="0">
                <a:solidFill>
                  <a:srgbClr val="0070C0"/>
                </a:solidFill>
              </a:rPr>
              <a:t>с учебными принадлежностями.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E:\Документы\Отдел\Демография НП\210118_ПЗ для Главы к ДКП 2020\ФОТО демография\25 августа награждение подарками детей сирот\DSC09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663" y="4986068"/>
            <a:ext cx="2991560" cy="16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Документы\Отдел\Демография НП\210118_ПЗ для Главы к ДКП 2020\ФОТО демография\25 августа награждение подарками детей сирот\DSC09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81" y="4986068"/>
            <a:ext cx="2991560" cy="16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72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18671"/>
              </p:ext>
            </p:extLst>
          </p:nvPr>
        </p:nvGraphicFramePr>
        <p:xfrm>
          <a:off x="87290" y="105851"/>
          <a:ext cx="11367966" cy="1701546"/>
        </p:xfrm>
        <a:graphic>
          <a:graphicData uri="http://schemas.openxmlformats.org/drawingml/2006/table">
            <a:tbl>
              <a:tblPr firstRow="1" firstCol="1" bandRow="1"/>
              <a:tblGrid>
                <a:gridCol w="824036"/>
                <a:gridCol w="8756693"/>
                <a:gridCol w="963201"/>
                <a:gridCol w="824036"/>
              </a:tblGrid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взаимодействия администраций муниципальных образований и специалистов Комплексных центров социального обслуживания населения, ведущих добротное консультирование (с целью помощи в бытовых проблемах: трудоустройство, обеспечение места в детских садах, заключение социального контракта, материальная помощь и т.д.)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1" y="1848195"/>
            <a:ext cx="5345522" cy="4009142"/>
          </a:xfrm>
          <a:prstGeom prst="rect">
            <a:avLst/>
          </a:prstGeom>
        </p:spPr>
      </p:pic>
      <p:pic>
        <p:nvPicPr>
          <p:cNvPr id="5122" name="Picture 2" descr="E:\Документы\Отдел\Демография НП\210118_ПЗ для Главы к ДКП 2020\Фото ВНовь\Для презентации\интернет - ветеран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295" y="2208131"/>
            <a:ext cx="5542653" cy="41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257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09615" cy="588673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455541"/>
              </p:ext>
            </p:extLst>
          </p:nvPr>
        </p:nvGraphicFramePr>
        <p:xfrm>
          <a:off x="1" y="1"/>
          <a:ext cx="10964175" cy="1363268"/>
        </p:xfrm>
        <a:graphic>
          <a:graphicData uri="http://schemas.openxmlformats.org/drawingml/2006/table">
            <a:tbl>
              <a:tblPr firstRow="1" firstCol="1" bandRow="1"/>
              <a:tblGrid>
                <a:gridCol w="547738"/>
                <a:gridCol w="8099114"/>
                <a:gridCol w="987971"/>
                <a:gridCol w="1329352"/>
              </a:tblGrid>
              <a:tr h="501051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Декомпозированный показатель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2020год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92911">
                <a:tc>
                  <a:txBody>
                    <a:bodyPr/>
                    <a:lstStyle/>
                    <a:p>
                      <a:pPr marL="273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Доступность дошкольного образования для детей в возрасте от полутора до трёх </a:t>
                      </a: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" marR="50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600" b="1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pic>
        <p:nvPicPr>
          <p:cNvPr id="1026" name="Picture 2" descr="E:\Документы\Отдел\Демография НП\210118_ПЗ для Главы к ДКП 2020\Новые сады\ДС ЮГ-6\IMG-78fb4b976f41afcc48230858d3a1930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3" y="4236647"/>
            <a:ext cx="3272287" cy="24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40738" y="1536479"/>
            <a:ext cx="773080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2800" dirty="0" smtClean="0">
                <a:solidFill>
                  <a:srgbClr val="0070C0"/>
                </a:solidFill>
              </a:rPr>
              <a:t>В 2020 году на территории района введены  в эксплуатацию </a:t>
            </a:r>
            <a:r>
              <a:rPr lang="ru-RU" sz="2800" dirty="0" smtClean="0">
                <a:solidFill>
                  <a:srgbClr val="FF0000"/>
                </a:solidFill>
              </a:rPr>
              <a:t>5 детских садов:</a:t>
            </a:r>
          </a:p>
          <a:p>
            <a:pPr>
              <a:buClr>
                <a:srgbClr val="FF0000"/>
              </a:buClr>
            </a:pPr>
            <a:endParaRPr lang="ru-RU" sz="1100" dirty="0" smtClean="0"/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70C0"/>
                </a:solidFill>
              </a:rPr>
              <a:t>на 250 </a:t>
            </a:r>
            <a:r>
              <a:rPr lang="ru-RU" sz="2400" dirty="0" smtClean="0">
                <a:solidFill>
                  <a:srgbClr val="FF0000"/>
                </a:solidFill>
              </a:rPr>
              <a:t>(80 ясельных) </a:t>
            </a:r>
            <a:r>
              <a:rPr lang="ru-RU" sz="2400" dirty="0" smtClean="0">
                <a:solidFill>
                  <a:srgbClr val="0070C0"/>
                </a:solidFill>
              </a:rPr>
              <a:t>мест в </a:t>
            </a:r>
            <a:r>
              <a:rPr lang="ru-RU" sz="2400" dirty="0" err="1" smtClean="0">
                <a:solidFill>
                  <a:srgbClr val="0070C0"/>
                </a:solidFill>
              </a:rPr>
              <a:t>пгт</a:t>
            </a:r>
            <a:r>
              <a:rPr lang="ru-RU" sz="2400" dirty="0" smtClean="0">
                <a:solidFill>
                  <a:srgbClr val="0070C0"/>
                </a:solidFill>
              </a:rPr>
              <a:t>. Смышляевка;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</a:rPr>
              <a:t>на </a:t>
            </a:r>
            <a:r>
              <a:rPr lang="ru-RU" sz="2400" dirty="0" smtClean="0">
                <a:solidFill>
                  <a:srgbClr val="0070C0"/>
                </a:solidFill>
              </a:rPr>
              <a:t>294 </a:t>
            </a:r>
            <a:r>
              <a:rPr lang="ru-RU" sz="2400" dirty="0" smtClean="0">
                <a:solidFill>
                  <a:srgbClr val="FF0000"/>
                </a:solidFill>
              </a:rPr>
              <a:t>(63+15 ясельных) </a:t>
            </a:r>
            <a:r>
              <a:rPr lang="ru-RU" sz="2400" dirty="0" smtClean="0">
                <a:solidFill>
                  <a:srgbClr val="0070C0"/>
                </a:solidFill>
              </a:rPr>
              <a:t>места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rgbClr val="0070C0"/>
                </a:solidFill>
              </a:rPr>
              <a:t>в </a:t>
            </a:r>
            <a:r>
              <a:rPr lang="ru-RU" sz="2400" dirty="0" err="1" smtClean="0">
                <a:solidFill>
                  <a:srgbClr val="0070C0"/>
                </a:solidFill>
              </a:rPr>
              <a:t>с.п.Черноречье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с.Николаевка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мкр</a:t>
            </a:r>
            <a:r>
              <a:rPr lang="ru-RU" sz="2400" dirty="0" smtClean="0">
                <a:solidFill>
                  <a:srgbClr val="0070C0"/>
                </a:solidFill>
              </a:rPr>
              <a:t>.«</a:t>
            </a:r>
            <a:r>
              <a:rPr lang="ru-RU" sz="2400" dirty="0">
                <a:solidFill>
                  <a:srgbClr val="0070C0"/>
                </a:solidFill>
              </a:rPr>
              <a:t>Южный город»;</a:t>
            </a:r>
          </a:p>
          <a:p>
            <a:pPr marL="285750" indent="-28575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70C0"/>
                </a:solidFill>
              </a:rPr>
              <a:t> 2 сада на 300 </a:t>
            </a:r>
            <a:r>
              <a:rPr lang="ru-RU" sz="2400" dirty="0" smtClean="0">
                <a:solidFill>
                  <a:srgbClr val="FF0000"/>
                </a:solidFill>
              </a:rPr>
              <a:t>(54 </a:t>
            </a:r>
            <a:r>
              <a:rPr lang="ru-RU" sz="2400" dirty="0">
                <a:solidFill>
                  <a:srgbClr val="FF0000"/>
                </a:solidFill>
              </a:rPr>
              <a:t>ясельных) </a:t>
            </a:r>
            <a:r>
              <a:rPr lang="ru-RU" sz="2400" dirty="0" smtClean="0">
                <a:solidFill>
                  <a:srgbClr val="0070C0"/>
                </a:solidFill>
              </a:rPr>
              <a:t>мест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rgbClr val="0070C0"/>
                </a:solidFill>
              </a:rPr>
              <a:t>в </a:t>
            </a:r>
            <a:r>
              <a:rPr lang="ru-RU" sz="2400" dirty="0" err="1" smtClean="0">
                <a:solidFill>
                  <a:srgbClr val="0070C0"/>
                </a:solidFill>
              </a:rPr>
              <a:t>с.п.Лопатино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 err="1" smtClean="0">
                <a:solidFill>
                  <a:srgbClr val="0070C0"/>
                </a:solidFill>
              </a:rPr>
              <a:t>мкр</a:t>
            </a:r>
            <a:r>
              <a:rPr lang="ru-RU" sz="2400" dirty="0" smtClean="0">
                <a:solidFill>
                  <a:srgbClr val="0070C0"/>
                </a:solidFill>
              </a:rPr>
              <a:t>.«</a:t>
            </a:r>
            <a:r>
              <a:rPr lang="ru-RU" sz="2400" dirty="0">
                <a:solidFill>
                  <a:srgbClr val="0070C0"/>
                </a:solidFill>
              </a:rPr>
              <a:t>Южный город»;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70C0"/>
                </a:solidFill>
              </a:rPr>
              <a:t>на </a:t>
            </a:r>
            <a:r>
              <a:rPr lang="ru-RU" sz="2400" dirty="0" smtClean="0">
                <a:solidFill>
                  <a:srgbClr val="0070C0"/>
                </a:solidFill>
              </a:rPr>
              <a:t>350 </a:t>
            </a:r>
            <a:r>
              <a:rPr lang="ru-RU" sz="2400" dirty="0" smtClean="0">
                <a:solidFill>
                  <a:srgbClr val="FF0000"/>
                </a:solidFill>
              </a:rPr>
              <a:t>(30 </a:t>
            </a:r>
            <a:r>
              <a:rPr lang="ru-RU" sz="2400" dirty="0">
                <a:solidFill>
                  <a:srgbClr val="FF0000"/>
                </a:solidFill>
              </a:rPr>
              <a:t>ясельных) </a:t>
            </a:r>
            <a:r>
              <a:rPr lang="ru-RU" sz="2400" dirty="0">
                <a:solidFill>
                  <a:srgbClr val="0070C0"/>
                </a:solidFill>
              </a:rPr>
              <a:t>мест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70C0"/>
                </a:solidFill>
              </a:rPr>
              <a:t>в </a:t>
            </a:r>
            <a:r>
              <a:rPr lang="ru-RU" sz="2400" dirty="0" err="1" smtClean="0">
                <a:solidFill>
                  <a:srgbClr val="0070C0"/>
                </a:solidFill>
              </a:rPr>
              <a:t>г.п.Смышляевка</a:t>
            </a:r>
            <a:r>
              <a:rPr lang="ru-RU" sz="2400" dirty="0" smtClean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пгт.Стройкерамика</a:t>
            </a:r>
            <a:r>
              <a:rPr lang="ru-RU" sz="2400" dirty="0">
                <a:solidFill>
                  <a:srgbClr val="0070C0"/>
                </a:solidFill>
              </a:rPr>
              <a:t>, </a:t>
            </a:r>
            <a:r>
              <a:rPr lang="ru-RU" sz="2400" dirty="0" err="1">
                <a:solidFill>
                  <a:srgbClr val="0070C0"/>
                </a:solidFill>
              </a:rPr>
              <a:t>мкр</a:t>
            </a:r>
            <a:r>
              <a:rPr lang="ru-RU" sz="2400" dirty="0">
                <a:solidFill>
                  <a:srgbClr val="0070C0"/>
                </a:solidFill>
              </a:rPr>
              <a:t>.«КОШЕЛЕВ-ПРОЕКТ</a:t>
            </a:r>
            <a:r>
              <a:rPr lang="ru-RU" sz="2400" dirty="0" smtClean="0">
                <a:solidFill>
                  <a:srgbClr val="0070C0"/>
                </a:solidFill>
              </a:rPr>
              <a:t>».</a:t>
            </a:r>
          </a:p>
          <a:p>
            <a:pPr>
              <a:buClr>
                <a:srgbClr val="FF0000"/>
              </a:buClr>
            </a:pPr>
            <a:endParaRPr lang="ru-RU" sz="2400" dirty="0" smtClean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</a:pPr>
            <a:r>
              <a:rPr lang="ru-RU" sz="2400" dirty="0" smtClean="0">
                <a:solidFill>
                  <a:srgbClr val="0070C0"/>
                </a:solidFill>
              </a:rPr>
              <a:t>В действующих садах открыто </a:t>
            </a:r>
            <a:r>
              <a:rPr lang="ru-RU" sz="2400" dirty="0" smtClean="0">
                <a:solidFill>
                  <a:srgbClr val="FF0000"/>
                </a:solidFill>
              </a:rPr>
              <a:t>39 дополнительных ясельных </a:t>
            </a:r>
            <a:r>
              <a:rPr lang="ru-RU" sz="2400" dirty="0" smtClean="0">
                <a:solidFill>
                  <a:srgbClr val="0070C0"/>
                </a:solidFill>
              </a:rPr>
              <a:t>мест (</a:t>
            </a:r>
            <a:r>
              <a:rPr lang="ru-RU" sz="2400" dirty="0" err="1" smtClean="0">
                <a:solidFill>
                  <a:srgbClr val="0070C0"/>
                </a:solidFill>
              </a:rPr>
              <a:t>с.Воскресенка</a:t>
            </a:r>
            <a:r>
              <a:rPr lang="ru-RU" sz="2400" dirty="0" smtClean="0">
                <a:solidFill>
                  <a:srgbClr val="0070C0"/>
                </a:solidFill>
              </a:rPr>
              <a:t> и </a:t>
            </a:r>
            <a:r>
              <a:rPr lang="ru-RU" sz="2400" dirty="0" err="1" smtClean="0">
                <a:solidFill>
                  <a:srgbClr val="0070C0"/>
                </a:solidFill>
              </a:rPr>
              <a:t>с.Рождествено</a:t>
            </a:r>
            <a:r>
              <a:rPr lang="ru-RU" sz="2400" dirty="0" smtClean="0">
                <a:solidFill>
                  <a:srgbClr val="0070C0"/>
                </a:solidFill>
              </a:rPr>
              <a:t>).</a:t>
            </a:r>
            <a:endParaRPr lang="ru-RU" sz="2400" dirty="0">
              <a:solidFill>
                <a:srgbClr val="0070C0"/>
              </a:solidFill>
            </a:endParaRPr>
          </a:p>
          <a:p>
            <a:pPr>
              <a:buClr>
                <a:srgbClr val="FF0000"/>
              </a:buClr>
            </a:pP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3" name="Picture 2" descr="E:\Документы\Отдел\Демография НП\210118_ПЗ для Главы к ДКП 2020\Фото Новые сады\88432535-A017-4F00-B5CA-7904C9111185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5" y="1449238"/>
            <a:ext cx="3565585" cy="267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75818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1347</TotalTime>
  <Words>1374</Words>
  <Application>Microsoft Office PowerPoint</Application>
  <PresentationFormat>Произвольный</PresentationFormat>
  <Paragraphs>193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Грань</vt:lpstr>
      <vt:lpstr>на территории муниципального района Волжский</vt:lpstr>
      <vt:lpstr>В НП «Демография» входят           5 федеральных проектов: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Национальный проект Демография</dc:title>
  <dc:creator>contract</dc:creator>
  <cp:lastModifiedBy>Коганов</cp:lastModifiedBy>
  <cp:revision>103</cp:revision>
  <dcterms:created xsi:type="dcterms:W3CDTF">2020-01-25T09:16:57Z</dcterms:created>
  <dcterms:modified xsi:type="dcterms:W3CDTF">2021-02-03T11:21:36Z</dcterms:modified>
</cp:coreProperties>
</file>