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22" r:id="rId2"/>
    <p:sldId id="302" r:id="rId3"/>
    <p:sldId id="315" r:id="rId4"/>
    <p:sldId id="319" r:id="rId5"/>
    <p:sldId id="320" r:id="rId6"/>
    <p:sldId id="323" r:id="rId7"/>
    <p:sldId id="304" r:id="rId8"/>
    <p:sldId id="318" r:id="rId9"/>
    <p:sldId id="324" r:id="rId1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003399"/>
    <a:srgbClr val="00A249"/>
    <a:srgbClr val="00ADEA"/>
    <a:srgbClr val="00B050"/>
    <a:srgbClr val="3399FF"/>
    <a:srgbClr val="FFCD2F"/>
    <a:srgbClr val="DDDDDD"/>
    <a:srgbClr val="0067B4"/>
    <a:srgbClr val="FF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4" autoAdjust="0"/>
    <p:restoredTop sz="99354" autoAdjust="0"/>
  </p:normalViewPr>
  <p:slideViewPr>
    <p:cSldViewPr>
      <p:cViewPr varScale="1">
        <p:scale>
          <a:sx n="69" d="100"/>
          <a:sy n="69" d="100"/>
        </p:scale>
        <p:origin x="4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082" y="-77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1" baseline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Результаты достижения декомпозированных показателей </a:t>
            </a:r>
          </a:p>
          <a:p>
            <a:pPr>
              <a:defRPr/>
            </a:pPr>
            <a:r>
              <a:rPr lang="ru-RU" sz="1800" b="1" i="1" baseline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за 2020 год</a:t>
            </a:r>
            <a:endParaRPr lang="ru-RU" sz="18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430331255516198"/>
          <c:y val="2.1703039284943184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6057705889101136"/>
          <c:y val="0.20664239612789354"/>
          <c:w val="0.50823021115527645"/>
          <c:h val="0.6213719964029154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9050325754683546E-3"/>
                  <c:y val="-3.71787695759388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6A6-455C-BC84-7F348362C25E}"/>
                </c:ext>
              </c:extLst>
            </c:dLbl>
            <c:dLbl>
              <c:idx val="1"/>
              <c:layout>
                <c:manualLayout>
                  <c:x val="4.952516287734177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6A6-455C-BC84-7F348362C25E}"/>
                </c:ext>
              </c:extLst>
            </c:dLbl>
            <c:dLbl>
              <c:idx val="2"/>
              <c:layout>
                <c:manualLayout>
                  <c:x val="4.952516287734055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6A6-455C-BC84-7F348362C2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самозанятых граждан, зафиксировавших свой статус          с учетом ведения налогового режима для самозанятых, человек</c:v>
                </c:pt>
                <c:pt idx="1">
                  <c:v>Количество обученных основам ведения бизнеса, финансовой грамотности и иным навыкам предпринимательской деятельности, человек</c:v>
                </c:pt>
                <c:pt idx="2">
                  <c:v>Количество субъектов МСП и самозанятых граждан, получивших поддержку в рамках федерального проекта, человек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1547</c:v>
                </c:pt>
                <c:pt idx="1">
                  <c:v>458</c:v>
                </c:pt>
                <c:pt idx="2">
                  <c:v>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A6-455C-BC84-7F348362C2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2020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6A6-455C-BC84-7F348362C25E}"/>
              </c:ext>
            </c:extLst>
          </c:dPt>
          <c:dLbls>
            <c:dLbl>
              <c:idx val="0"/>
              <c:layout>
                <c:manualLayout>
                  <c:x val="8.254193812890295E-3"/>
                  <c:y val="-1.1153630872781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6A6-455C-BC84-7F348362C25E}"/>
                </c:ext>
              </c:extLst>
            </c:dLbl>
            <c:dLbl>
              <c:idx val="1"/>
              <c:layout>
                <c:manualLayout>
                  <c:x val="4.9525162877341773E-3"/>
                  <c:y val="-1.4871507830375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6A6-455C-BC84-7F348362C25E}"/>
                </c:ext>
              </c:extLst>
            </c:dLbl>
            <c:dLbl>
              <c:idx val="2"/>
              <c:layout>
                <c:manualLayout>
                  <c:x val="1.6506998629943722E-3"/>
                  <c:y val="-1.4380900274542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6A6-455C-BC84-7F348362C2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самозанятых граждан, зафиксировавших свой статус          с учетом ведения налогового режима для самозанятых, человек</c:v>
                </c:pt>
                <c:pt idx="1">
                  <c:v>Количество обученных основам ведения бизнеса, финансовой грамотности и иным навыкам предпринимательской деятельности, человек</c:v>
                </c:pt>
                <c:pt idx="2">
                  <c:v>Количество субъектов МСП и самозанятых граждан, получивших поддержку в рамках федерального проекта, человек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974</c:v>
                </c:pt>
                <c:pt idx="1">
                  <c:v>110</c:v>
                </c:pt>
                <c:pt idx="2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A6-455C-BC84-7F348362C2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83872000"/>
        <c:axId val="83881984"/>
        <c:axId val="0"/>
      </c:bar3DChart>
      <c:catAx>
        <c:axId val="838720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390" b="1" kern="1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3881984"/>
        <c:crosses val="autoZero"/>
        <c:auto val="1"/>
        <c:lblAlgn val="ctr"/>
        <c:lblOffset val="100"/>
        <c:noMultiLvlLbl val="0"/>
      </c:catAx>
      <c:valAx>
        <c:axId val="8388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387200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600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1267613753808907"/>
          <c:y val="0.92165650357507445"/>
          <c:w val="0.58732386246191093"/>
          <c:h val="7.8343496424925538E-2"/>
        </c:manualLayout>
      </c:layout>
      <c:overlay val="0"/>
      <c:spPr>
        <a:noFill/>
      </c:spPr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F33D9D-116A-4455-B90E-B1FC21E5161A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BD8C2C-1EA5-4A5A-9DD0-9E30551863F4}">
      <dgm:prSet phldrT="[Текст]" custT="1"/>
      <dgm:spPr>
        <a:solidFill>
          <a:srgbClr val="00A249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900" b="1" dirty="0" smtClean="0"/>
            <a:t>Консультационные</a:t>
          </a:r>
          <a:endParaRPr lang="ru-RU" sz="900" b="1" dirty="0"/>
        </a:p>
      </dgm:t>
    </dgm:pt>
    <dgm:pt modelId="{9689D08C-8E76-4353-A1B2-49985236F0FA}" type="parTrans" cxnId="{DCAC5001-5553-4B95-AC16-F92EFF01CAFB}">
      <dgm:prSet/>
      <dgm:spPr/>
      <dgm:t>
        <a:bodyPr/>
        <a:lstStyle/>
        <a:p>
          <a:endParaRPr lang="ru-RU" sz="900"/>
        </a:p>
      </dgm:t>
    </dgm:pt>
    <dgm:pt modelId="{EE8E9F76-C121-413D-92E2-7BE6AFBBBFE5}" type="sibTrans" cxnId="{DCAC5001-5553-4B95-AC16-F92EFF01CAFB}">
      <dgm:prSet/>
      <dgm:spPr/>
      <dgm:t>
        <a:bodyPr/>
        <a:lstStyle/>
        <a:p>
          <a:endParaRPr lang="ru-RU" sz="900"/>
        </a:p>
      </dgm:t>
    </dgm:pt>
    <dgm:pt modelId="{FFEB6336-F567-42CB-84EC-E5A1F77D7914}">
      <dgm:prSet phldrT="[Текст]" custT="1"/>
      <dgm:spPr>
        <a:solidFill>
          <a:srgbClr val="00A249"/>
        </a:solidFill>
        <a:ln>
          <a:solidFill>
            <a:srgbClr val="FFC000"/>
          </a:solidFill>
        </a:ln>
      </dgm:spPr>
      <dgm:t>
        <a:bodyPr/>
        <a:lstStyle/>
        <a:p>
          <a:pPr algn="l"/>
          <a:r>
            <a:rPr lang="ru-RU" sz="800" b="1" dirty="0" smtClean="0"/>
            <a:t>Информационные</a:t>
          </a:r>
          <a:endParaRPr lang="ru-RU" sz="800" b="1" dirty="0"/>
        </a:p>
      </dgm:t>
    </dgm:pt>
    <dgm:pt modelId="{50AB730E-C4A0-4E09-9431-2B5AB7224B6B}" type="parTrans" cxnId="{E555E669-F4A5-4C52-853C-D6723F3BEC10}">
      <dgm:prSet/>
      <dgm:spPr/>
      <dgm:t>
        <a:bodyPr/>
        <a:lstStyle/>
        <a:p>
          <a:endParaRPr lang="ru-RU" sz="900"/>
        </a:p>
      </dgm:t>
    </dgm:pt>
    <dgm:pt modelId="{AA74CE06-53B1-49F5-A8A2-12BBAED8D1DC}" type="sibTrans" cxnId="{E555E669-F4A5-4C52-853C-D6723F3BEC10}">
      <dgm:prSet/>
      <dgm:spPr/>
      <dgm:t>
        <a:bodyPr/>
        <a:lstStyle/>
        <a:p>
          <a:endParaRPr lang="ru-RU" sz="900"/>
        </a:p>
      </dgm:t>
    </dgm:pt>
    <dgm:pt modelId="{D90FE68E-A97C-4798-B216-3406210E184F}">
      <dgm:prSet phldrT="[Текст]" custT="1"/>
      <dgm:spPr>
        <a:solidFill>
          <a:srgbClr val="00A249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900" b="1" dirty="0" err="1" smtClean="0"/>
            <a:t>Вебинары</a:t>
          </a:r>
          <a:endParaRPr lang="ru-RU" sz="900" b="1" dirty="0"/>
        </a:p>
      </dgm:t>
    </dgm:pt>
    <dgm:pt modelId="{8B3A0CDA-51B6-4330-A058-2812FBF1DCB6}" type="parTrans" cxnId="{AD08F21F-FCED-4D1D-9110-66707383F825}">
      <dgm:prSet/>
      <dgm:spPr/>
      <dgm:t>
        <a:bodyPr/>
        <a:lstStyle/>
        <a:p>
          <a:endParaRPr lang="ru-RU" sz="900"/>
        </a:p>
      </dgm:t>
    </dgm:pt>
    <dgm:pt modelId="{09C4DE2C-880C-4060-A80A-DCE33AB28B87}" type="sibTrans" cxnId="{AD08F21F-FCED-4D1D-9110-66707383F825}">
      <dgm:prSet/>
      <dgm:spPr/>
      <dgm:t>
        <a:bodyPr/>
        <a:lstStyle/>
        <a:p>
          <a:endParaRPr lang="ru-RU" sz="900"/>
        </a:p>
      </dgm:t>
    </dgm:pt>
    <dgm:pt modelId="{CA78839D-1DE9-4C3F-822B-788A36B49C51}">
      <dgm:prSet phldrT="[Текст]" custT="1"/>
      <dgm:spPr>
        <a:solidFill>
          <a:srgbClr val="00A249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800" b="1" dirty="0" smtClean="0"/>
            <a:t>Образовательные</a:t>
          </a:r>
          <a:r>
            <a:rPr lang="ru-RU" sz="900" b="1" dirty="0" smtClean="0"/>
            <a:t> курсы</a:t>
          </a:r>
          <a:endParaRPr lang="ru-RU" sz="900" b="1" dirty="0"/>
        </a:p>
      </dgm:t>
    </dgm:pt>
    <dgm:pt modelId="{ABB5FFBD-1C30-4D41-8C37-D2FA36BB6896}" type="parTrans" cxnId="{73EE28DF-1274-4562-A0BF-D4C8B91F8227}">
      <dgm:prSet/>
      <dgm:spPr/>
      <dgm:t>
        <a:bodyPr/>
        <a:lstStyle/>
        <a:p>
          <a:endParaRPr lang="ru-RU" sz="900"/>
        </a:p>
      </dgm:t>
    </dgm:pt>
    <dgm:pt modelId="{4DE6184C-3559-46E8-997E-44F5E6F7B389}" type="sibTrans" cxnId="{73EE28DF-1274-4562-A0BF-D4C8B91F8227}">
      <dgm:prSet/>
      <dgm:spPr/>
      <dgm:t>
        <a:bodyPr/>
        <a:lstStyle/>
        <a:p>
          <a:endParaRPr lang="ru-RU" sz="900"/>
        </a:p>
      </dgm:t>
    </dgm:pt>
    <dgm:pt modelId="{F15DBDD3-FC8E-42AB-960D-3499FF3BD619}">
      <dgm:prSet phldrT="[Текст]" custT="1"/>
      <dgm:spPr>
        <a:solidFill>
          <a:srgbClr val="00A249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900" b="1" dirty="0" smtClean="0"/>
            <a:t>Форумы</a:t>
          </a:r>
          <a:endParaRPr lang="ru-RU" sz="900" b="1" dirty="0"/>
        </a:p>
      </dgm:t>
    </dgm:pt>
    <dgm:pt modelId="{524A5A35-F1C2-4BE6-BEEE-455085F37180}" type="parTrans" cxnId="{CD6FF8D1-9F1E-4743-9461-93B54259A437}">
      <dgm:prSet/>
      <dgm:spPr/>
      <dgm:t>
        <a:bodyPr/>
        <a:lstStyle/>
        <a:p>
          <a:endParaRPr lang="ru-RU" sz="900"/>
        </a:p>
      </dgm:t>
    </dgm:pt>
    <dgm:pt modelId="{B9AC1012-2E48-4CF8-87CF-02D556CF900D}" type="sibTrans" cxnId="{CD6FF8D1-9F1E-4743-9461-93B54259A437}">
      <dgm:prSet/>
      <dgm:spPr/>
      <dgm:t>
        <a:bodyPr/>
        <a:lstStyle/>
        <a:p>
          <a:endParaRPr lang="ru-RU" sz="900"/>
        </a:p>
      </dgm:t>
    </dgm:pt>
    <dgm:pt modelId="{3DB0B4C2-3F1D-433F-98FE-327536C90482}">
      <dgm:prSet phldrT="[Текст]" custT="1"/>
      <dgm:spPr>
        <a:solidFill>
          <a:srgbClr val="00A249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900" b="1" dirty="0" smtClean="0"/>
            <a:t>Семинары</a:t>
          </a:r>
          <a:endParaRPr lang="ru-RU" sz="900" b="1" dirty="0"/>
        </a:p>
      </dgm:t>
    </dgm:pt>
    <dgm:pt modelId="{1DF26E8F-40AD-467B-A32A-39F62878A5F9}" type="parTrans" cxnId="{6AE60880-0AC6-42B3-8F44-B4E16D5DAF82}">
      <dgm:prSet/>
      <dgm:spPr/>
      <dgm:t>
        <a:bodyPr/>
        <a:lstStyle/>
        <a:p>
          <a:endParaRPr lang="ru-RU" sz="900"/>
        </a:p>
      </dgm:t>
    </dgm:pt>
    <dgm:pt modelId="{F44ED4ED-F424-49D3-91B7-1BE0DF1B20E1}" type="sibTrans" cxnId="{6AE60880-0AC6-42B3-8F44-B4E16D5DAF82}">
      <dgm:prSet/>
      <dgm:spPr/>
      <dgm:t>
        <a:bodyPr/>
        <a:lstStyle/>
        <a:p>
          <a:endParaRPr lang="ru-RU" sz="900"/>
        </a:p>
      </dgm:t>
    </dgm:pt>
    <dgm:pt modelId="{8474F626-A1AC-4387-B7D5-51FFDB7E7024}">
      <dgm:prSet phldrT="[Текст]" custT="1"/>
      <dgm:spPr>
        <a:solidFill>
          <a:srgbClr val="00A249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900" b="1" dirty="0" smtClean="0"/>
            <a:t>Конкурсы</a:t>
          </a:r>
          <a:endParaRPr lang="ru-RU" sz="900" b="1" dirty="0"/>
        </a:p>
      </dgm:t>
    </dgm:pt>
    <dgm:pt modelId="{8A2C9061-F329-4AAD-935D-24FB18BB7A80}" type="parTrans" cxnId="{1039845F-170E-4C98-ABA5-3273BC627DDA}">
      <dgm:prSet/>
      <dgm:spPr/>
      <dgm:t>
        <a:bodyPr/>
        <a:lstStyle/>
        <a:p>
          <a:endParaRPr lang="ru-RU" sz="900"/>
        </a:p>
      </dgm:t>
    </dgm:pt>
    <dgm:pt modelId="{4C514578-7FD3-4876-B49A-428B4BB758BF}" type="sibTrans" cxnId="{1039845F-170E-4C98-ABA5-3273BC627DDA}">
      <dgm:prSet/>
      <dgm:spPr/>
      <dgm:t>
        <a:bodyPr/>
        <a:lstStyle/>
        <a:p>
          <a:endParaRPr lang="ru-RU" sz="900"/>
        </a:p>
      </dgm:t>
    </dgm:pt>
    <dgm:pt modelId="{950909C8-0FEE-4159-A4AC-606C891FE08A}" type="pres">
      <dgm:prSet presAssocID="{07F33D9D-116A-4455-B90E-B1FC21E5161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B8931A0-A738-4DB8-8718-CD941A8C7993}" type="pres">
      <dgm:prSet presAssocID="{E7BD8C2C-1EA5-4A5A-9DD0-9E30551863F4}" presName="Parent" presStyleLbl="node0" presStyleIdx="0" presStyleCnt="1" custScaleX="111101" custScaleY="103374" custLinFactNeighborX="-35" custLinFactNeighborY="-553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866915DF-6F73-427C-B578-2AF5BDFFBFA0}" type="pres">
      <dgm:prSet presAssocID="{FFEB6336-F567-42CB-84EC-E5A1F77D7914}" presName="Accent1" presStyleCnt="0"/>
      <dgm:spPr/>
    </dgm:pt>
    <dgm:pt modelId="{B6236269-6124-491E-B741-43D23BCBBF7B}" type="pres">
      <dgm:prSet presAssocID="{FFEB6336-F567-42CB-84EC-E5A1F77D7914}" presName="Accent" presStyleLbl="bgShp" presStyleIdx="0" presStyleCnt="6"/>
      <dgm:spPr/>
    </dgm:pt>
    <dgm:pt modelId="{0F0C54DD-40E1-41B8-A646-F4220C461238}" type="pres">
      <dgm:prSet presAssocID="{FFEB6336-F567-42CB-84EC-E5A1F77D7914}" presName="Child1" presStyleLbl="node1" presStyleIdx="0" presStyleCnt="6" custScaleX="118234" custLinFactNeighborX="-6482" custLinFactNeighborY="74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2BFF7-9CC3-4E3B-A00C-38E9F75D63AD}" type="pres">
      <dgm:prSet presAssocID="{D90FE68E-A97C-4798-B216-3406210E184F}" presName="Accent2" presStyleCnt="0"/>
      <dgm:spPr/>
    </dgm:pt>
    <dgm:pt modelId="{442629F7-3628-4641-8EEB-003262B46694}" type="pres">
      <dgm:prSet presAssocID="{D90FE68E-A97C-4798-B216-3406210E184F}" presName="Accent" presStyleLbl="bgShp" presStyleIdx="1" presStyleCnt="6"/>
      <dgm:spPr/>
    </dgm:pt>
    <dgm:pt modelId="{790C193C-FEB2-446A-AD20-C7D75862079B}" type="pres">
      <dgm:prSet presAssocID="{D90FE68E-A97C-4798-B216-3406210E184F}" presName="Child2" presStyleLbl="node1" presStyleIdx="1" presStyleCnt="6" custScaleX="1061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F83CF-F52F-4157-8145-CA98B4B58545}" type="pres">
      <dgm:prSet presAssocID="{CA78839D-1DE9-4C3F-822B-788A36B49C51}" presName="Accent3" presStyleCnt="0"/>
      <dgm:spPr/>
    </dgm:pt>
    <dgm:pt modelId="{DCBE5800-1D99-4073-8953-3F4A5F47A471}" type="pres">
      <dgm:prSet presAssocID="{CA78839D-1DE9-4C3F-822B-788A36B49C51}" presName="Accent" presStyleLbl="bgShp" presStyleIdx="2" presStyleCnt="6" custScaleX="107731"/>
      <dgm:spPr/>
    </dgm:pt>
    <dgm:pt modelId="{5CC64621-6FB4-4DB8-BD1E-B798492B6048}" type="pres">
      <dgm:prSet presAssocID="{CA78839D-1DE9-4C3F-822B-788A36B49C51}" presName="Child3" presStyleLbl="node1" presStyleIdx="2" presStyleCnt="6" custScaleX="1190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3D040-4902-4968-85D1-4323B4CCC20A}" type="pres">
      <dgm:prSet presAssocID="{F15DBDD3-FC8E-42AB-960D-3499FF3BD619}" presName="Accent4" presStyleCnt="0"/>
      <dgm:spPr/>
    </dgm:pt>
    <dgm:pt modelId="{EF996121-E5C5-4569-84EA-195940852CA8}" type="pres">
      <dgm:prSet presAssocID="{F15DBDD3-FC8E-42AB-960D-3499FF3BD619}" presName="Accent" presStyleLbl="bgShp" presStyleIdx="3" presStyleCnt="6"/>
      <dgm:spPr/>
    </dgm:pt>
    <dgm:pt modelId="{E83F3B4A-5FDF-44D8-B635-67D34E1F5C58}" type="pres">
      <dgm:prSet presAssocID="{F15DBDD3-FC8E-42AB-960D-3499FF3BD619}" presName="Child4" presStyleLbl="node1" presStyleIdx="3" presStyleCnt="6" custScaleX="1157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09588-5536-4858-A65D-09D1AD7A09B3}" type="pres">
      <dgm:prSet presAssocID="{3DB0B4C2-3F1D-433F-98FE-327536C90482}" presName="Accent5" presStyleCnt="0"/>
      <dgm:spPr/>
    </dgm:pt>
    <dgm:pt modelId="{9CFC991E-2241-47A1-825C-11D1CE477F35}" type="pres">
      <dgm:prSet presAssocID="{3DB0B4C2-3F1D-433F-98FE-327536C90482}" presName="Accent" presStyleLbl="bgShp" presStyleIdx="4" presStyleCnt="6"/>
      <dgm:spPr/>
    </dgm:pt>
    <dgm:pt modelId="{F942FA70-73A6-45CB-9CAC-F47E09F0A97F}" type="pres">
      <dgm:prSet presAssocID="{3DB0B4C2-3F1D-433F-98FE-327536C90482}" presName="Child5" presStyleLbl="node1" presStyleIdx="4" presStyleCnt="6" custScaleX="1157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4F669-E49D-4DF5-B104-B8D171701252}" type="pres">
      <dgm:prSet presAssocID="{8474F626-A1AC-4387-B7D5-51FFDB7E7024}" presName="Accent6" presStyleCnt="0"/>
      <dgm:spPr/>
    </dgm:pt>
    <dgm:pt modelId="{749BE177-0401-482F-8448-E19433E4E76A}" type="pres">
      <dgm:prSet presAssocID="{8474F626-A1AC-4387-B7D5-51FFDB7E7024}" presName="Accent" presStyleLbl="bgShp" presStyleIdx="5" presStyleCnt="6"/>
      <dgm:spPr/>
    </dgm:pt>
    <dgm:pt modelId="{816161B0-12A4-4FBB-AD21-8C4281DF41AA}" type="pres">
      <dgm:prSet presAssocID="{8474F626-A1AC-4387-B7D5-51FFDB7E7024}" presName="Child6" presStyleLbl="node1" presStyleIdx="5" presStyleCnt="6" custScaleX="1157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6D360E-7BBB-40B0-8B0B-882094B16CE9}" type="presOf" srcId="{FFEB6336-F567-42CB-84EC-E5A1F77D7914}" destId="{0F0C54DD-40E1-41B8-A646-F4220C461238}" srcOrd="0" destOrd="0" presId="urn:microsoft.com/office/officeart/2011/layout/HexagonRadial"/>
    <dgm:cxn modelId="{AD08F21F-FCED-4D1D-9110-66707383F825}" srcId="{E7BD8C2C-1EA5-4A5A-9DD0-9E30551863F4}" destId="{D90FE68E-A97C-4798-B216-3406210E184F}" srcOrd="1" destOrd="0" parTransId="{8B3A0CDA-51B6-4330-A058-2812FBF1DCB6}" sibTransId="{09C4DE2C-880C-4060-A80A-DCE33AB28B87}"/>
    <dgm:cxn modelId="{E555E669-F4A5-4C52-853C-D6723F3BEC10}" srcId="{E7BD8C2C-1EA5-4A5A-9DD0-9E30551863F4}" destId="{FFEB6336-F567-42CB-84EC-E5A1F77D7914}" srcOrd="0" destOrd="0" parTransId="{50AB730E-C4A0-4E09-9431-2B5AB7224B6B}" sibTransId="{AA74CE06-53B1-49F5-A8A2-12BBAED8D1DC}"/>
    <dgm:cxn modelId="{73EE28DF-1274-4562-A0BF-D4C8B91F8227}" srcId="{E7BD8C2C-1EA5-4A5A-9DD0-9E30551863F4}" destId="{CA78839D-1DE9-4C3F-822B-788A36B49C51}" srcOrd="2" destOrd="0" parTransId="{ABB5FFBD-1C30-4D41-8C37-D2FA36BB6896}" sibTransId="{4DE6184C-3559-46E8-997E-44F5E6F7B389}"/>
    <dgm:cxn modelId="{651143BF-548B-4F05-B1B6-CB3F5FDA6838}" type="presOf" srcId="{CA78839D-1DE9-4C3F-822B-788A36B49C51}" destId="{5CC64621-6FB4-4DB8-BD1E-B798492B6048}" srcOrd="0" destOrd="0" presId="urn:microsoft.com/office/officeart/2011/layout/HexagonRadial"/>
    <dgm:cxn modelId="{5D627144-21B7-4927-82B5-3FFAC1930B57}" type="presOf" srcId="{8474F626-A1AC-4387-B7D5-51FFDB7E7024}" destId="{816161B0-12A4-4FBB-AD21-8C4281DF41AA}" srcOrd="0" destOrd="0" presId="urn:microsoft.com/office/officeart/2011/layout/HexagonRadial"/>
    <dgm:cxn modelId="{EBA65A74-EDBA-43E5-A3DD-ED836278CC77}" type="presOf" srcId="{D90FE68E-A97C-4798-B216-3406210E184F}" destId="{790C193C-FEB2-446A-AD20-C7D75862079B}" srcOrd="0" destOrd="0" presId="urn:microsoft.com/office/officeart/2011/layout/HexagonRadial"/>
    <dgm:cxn modelId="{6AE60880-0AC6-42B3-8F44-B4E16D5DAF82}" srcId="{E7BD8C2C-1EA5-4A5A-9DD0-9E30551863F4}" destId="{3DB0B4C2-3F1D-433F-98FE-327536C90482}" srcOrd="4" destOrd="0" parTransId="{1DF26E8F-40AD-467B-A32A-39F62878A5F9}" sibTransId="{F44ED4ED-F424-49D3-91B7-1BE0DF1B20E1}"/>
    <dgm:cxn modelId="{DCAC5001-5553-4B95-AC16-F92EFF01CAFB}" srcId="{07F33D9D-116A-4455-B90E-B1FC21E5161A}" destId="{E7BD8C2C-1EA5-4A5A-9DD0-9E30551863F4}" srcOrd="0" destOrd="0" parTransId="{9689D08C-8E76-4353-A1B2-49985236F0FA}" sibTransId="{EE8E9F76-C121-413D-92E2-7BE6AFBBBFE5}"/>
    <dgm:cxn modelId="{1039845F-170E-4C98-ABA5-3273BC627DDA}" srcId="{E7BD8C2C-1EA5-4A5A-9DD0-9E30551863F4}" destId="{8474F626-A1AC-4387-B7D5-51FFDB7E7024}" srcOrd="5" destOrd="0" parTransId="{8A2C9061-F329-4AAD-935D-24FB18BB7A80}" sibTransId="{4C514578-7FD3-4876-B49A-428B4BB758BF}"/>
    <dgm:cxn modelId="{75DEEDC5-2933-49FA-A732-3EEA8C88A2A9}" type="presOf" srcId="{F15DBDD3-FC8E-42AB-960D-3499FF3BD619}" destId="{E83F3B4A-5FDF-44D8-B635-67D34E1F5C58}" srcOrd="0" destOrd="0" presId="urn:microsoft.com/office/officeart/2011/layout/HexagonRadial"/>
    <dgm:cxn modelId="{CD6FF8D1-9F1E-4743-9461-93B54259A437}" srcId="{E7BD8C2C-1EA5-4A5A-9DD0-9E30551863F4}" destId="{F15DBDD3-FC8E-42AB-960D-3499FF3BD619}" srcOrd="3" destOrd="0" parTransId="{524A5A35-F1C2-4BE6-BEEE-455085F37180}" sibTransId="{B9AC1012-2E48-4CF8-87CF-02D556CF900D}"/>
    <dgm:cxn modelId="{2D680CA9-4DFF-41F2-98DB-66D9FFBB9858}" type="presOf" srcId="{E7BD8C2C-1EA5-4A5A-9DD0-9E30551863F4}" destId="{8B8931A0-A738-4DB8-8718-CD941A8C7993}" srcOrd="0" destOrd="0" presId="urn:microsoft.com/office/officeart/2011/layout/HexagonRadial"/>
    <dgm:cxn modelId="{DAD379EA-8145-4C53-B533-5349FF669A3C}" type="presOf" srcId="{3DB0B4C2-3F1D-433F-98FE-327536C90482}" destId="{F942FA70-73A6-45CB-9CAC-F47E09F0A97F}" srcOrd="0" destOrd="0" presId="urn:microsoft.com/office/officeart/2011/layout/HexagonRadial"/>
    <dgm:cxn modelId="{294A648E-6C27-4B21-9148-1908BDB81AD2}" type="presOf" srcId="{07F33D9D-116A-4455-B90E-B1FC21E5161A}" destId="{950909C8-0FEE-4159-A4AC-606C891FE08A}" srcOrd="0" destOrd="0" presId="urn:microsoft.com/office/officeart/2011/layout/HexagonRadial"/>
    <dgm:cxn modelId="{A8E79D6B-7594-4ADE-8465-DEF7ECE17B82}" type="presParOf" srcId="{950909C8-0FEE-4159-A4AC-606C891FE08A}" destId="{8B8931A0-A738-4DB8-8718-CD941A8C7993}" srcOrd="0" destOrd="0" presId="urn:microsoft.com/office/officeart/2011/layout/HexagonRadial"/>
    <dgm:cxn modelId="{082AC51B-9B84-4A5A-A768-B2ECB70A1AEA}" type="presParOf" srcId="{950909C8-0FEE-4159-A4AC-606C891FE08A}" destId="{866915DF-6F73-427C-B578-2AF5BDFFBFA0}" srcOrd="1" destOrd="0" presId="urn:microsoft.com/office/officeart/2011/layout/HexagonRadial"/>
    <dgm:cxn modelId="{7DB426A1-7925-4B18-95D6-73017ED0BB09}" type="presParOf" srcId="{866915DF-6F73-427C-B578-2AF5BDFFBFA0}" destId="{B6236269-6124-491E-B741-43D23BCBBF7B}" srcOrd="0" destOrd="0" presId="urn:microsoft.com/office/officeart/2011/layout/HexagonRadial"/>
    <dgm:cxn modelId="{52FD812F-CAD4-494B-B9FB-678A7DF860AD}" type="presParOf" srcId="{950909C8-0FEE-4159-A4AC-606C891FE08A}" destId="{0F0C54DD-40E1-41B8-A646-F4220C461238}" srcOrd="2" destOrd="0" presId="urn:microsoft.com/office/officeart/2011/layout/HexagonRadial"/>
    <dgm:cxn modelId="{31EDF343-AEAF-45FB-8473-2F6B427D9A8A}" type="presParOf" srcId="{950909C8-0FEE-4159-A4AC-606C891FE08A}" destId="{7F72BFF7-9CC3-4E3B-A00C-38E9F75D63AD}" srcOrd="3" destOrd="0" presId="urn:microsoft.com/office/officeart/2011/layout/HexagonRadial"/>
    <dgm:cxn modelId="{2C1C1965-2F8A-4830-B08D-73AC1088FEAC}" type="presParOf" srcId="{7F72BFF7-9CC3-4E3B-A00C-38E9F75D63AD}" destId="{442629F7-3628-4641-8EEB-003262B46694}" srcOrd="0" destOrd="0" presId="urn:microsoft.com/office/officeart/2011/layout/HexagonRadial"/>
    <dgm:cxn modelId="{4045F445-2120-4E9C-AA38-D170C5533789}" type="presParOf" srcId="{950909C8-0FEE-4159-A4AC-606C891FE08A}" destId="{790C193C-FEB2-446A-AD20-C7D75862079B}" srcOrd="4" destOrd="0" presId="urn:microsoft.com/office/officeart/2011/layout/HexagonRadial"/>
    <dgm:cxn modelId="{C9422976-3046-4B35-B795-5E6EEDE14536}" type="presParOf" srcId="{950909C8-0FEE-4159-A4AC-606C891FE08A}" destId="{68BF83CF-F52F-4157-8145-CA98B4B58545}" srcOrd="5" destOrd="0" presId="urn:microsoft.com/office/officeart/2011/layout/HexagonRadial"/>
    <dgm:cxn modelId="{41115E09-8661-4995-9E6F-2C11AF32FB4F}" type="presParOf" srcId="{68BF83CF-F52F-4157-8145-CA98B4B58545}" destId="{DCBE5800-1D99-4073-8953-3F4A5F47A471}" srcOrd="0" destOrd="0" presId="urn:microsoft.com/office/officeart/2011/layout/HexagonRadial"/>
    <dgm:cxn modelId="{C5E75CC7-F2B3-4AFD-ABC4-06085E997A2E}" type="presParOf" srcId="{950909C8-0FEE-4159-A4AC-606C891FE08A}" destId="{5CC64621-6FB4-4DB8-BD1E-B798492B6048}" srcOrd="6" destOrd="0" presId="urn:microsoft.com/office/officeart/2011/layout/HexagonRadial"/>
    <dgm:cxn modelId="{981BCA74-A337-453F-AA8F-092993F3B834}" type="presParOf" srcId="{950909C8-0FEE-4159-A4AC-606C891FE08A}" destId="{A3F3D040-4902-4968-85D1-4323B4CCC20A}" srcOrd="7" destOrd="0" presId="urn:microsoft.com/office/officeart/2011/layout/HexagonRadial"/>
    <dgm:cxn modelId="{C70B02B6-5C71-4358-8186-2E1661188A66}" type="presParOf" srcId="{A3F3D040-4902-4968-85D1-4323B4CCC20A}" destId="{EF996121-E5C5-4569-84EA-195940852CA8}" srcOrd="0" destOrd="0" presId="urn:microsoft.com/office/officeart/2011/layout/HexagonRadial"/>
    <dgm:cxn modelId="{5B473AB0-2633-4FD8-80E0-DBDC10806F1F}" type="presParOf" srcId="{950909C8-0FEE-4159-A4AC-606C891FE08A}" destId="{E83F3B4A-5FDF-44D8-B635-67D34E1F5C58}" srcOrd="8" destOrd="0" presId="urn:microsoft.com/office/officeart/2011/layout/HexagonRadial"/>
    <dgm:cxn modelId="{62AA2358-C45A-4156-A220-DDD8971D5CB2}" type="presParOf" srcId="{950909C8-0FEE-4159-A4AC-606C891FE08A}" destId="{20609588-5536-4858-A65D-09D1AD7A09B3}" srcOrd="9" destOrd="0" presId="urn:microsoft.com/office/officeart/2011/layout/HexagonRadial"/>
    <dgm:cxn modelId="{B7F3F2F8-82A2-4EF3-88F6-5DEF19F57B8E}" type="presParOf" srcId="{20609588-5536-4858-A65D-09D1AD7A09B3}" destId="{9CFC991E-2241-47A1-825C-11D1CE477F35}" srcOrd="0" destOrd="0" presId="urn:microsoft.com/office/officeart/2011/layout/HexagonRadial"/>
    <dgm:cxn modelId="{A08D28A5-C1A0-44D5-B166-290300104E8A}" type="presParOf" srcId="{950909C8-0FEE-4159-A4AC-606C891FE08A}" destId="{F942FA70-73A6-45CB-9CAC-F47E09F0A97F}" srcOrd="10" destOrd="0" presId="urn:microsoft.com/office/officeart/2011/layout/HexagonRadial"/>
    <dgm:cxn modelId="{E0FFF85D-8E5F-4DA9-8DD7-9219FE821C20}" type="presParOf" srcId="{950909C8-0FEE-4159-A4AC-606C891FE08A}" destId="{B4F4F669-E49D-4DF5-B104-B8D171701252}" srcOrd="11" destOrd="0" presId="urn:microsoft.com/office/officeart/2011/layout/HexagonRadial"/>
    <dgm:cxn modelId="{70A4ACE4-C62B-443C-8729-DF005F269AC8}" type="presParOf" srcId="{B4F4F669-E49D-4DF5-B104-B8D171701252}" destId="{749BE177-0401-482F-8448-E19433E4E76A}" srcOrd="0" destOrd="0" presId="urn:microsoft.com/office/officeart/2011/layout/HexagonRadial"/>
    <dgm:cxn modelId="{F1653DD8-C3D7-4752-9A0B-1BA826FC8EF8}" type="presParOf" srcId="{950909C8-0FEE-4159-A4AC-606C891FE08A}" destId="{816161B0-12A4-4FBB-AD21-8C4281DF41A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931A0-A738-4DB8-8718-CD941A8C7993}">
      <dsp:nvSpPr>
        <dsp:cNvPr id="0" name=""/>
        <dsp:cNvSpPr/>
      </dsp:nvSpPr>
      <dsp:spPr>
        <a:xfrm>
          <a:off x="3320749" y="1019594"/>
          <a:ext cx="1476168" cy="1188134"/>
        </a:xfrm>
        <a:prstGeom prst="hexagon">
          <a:avLst>
            <a:gd name="adj" fmla="val 28570"/>
            <a:gd name="vf" fmla="val 115470"/>
          </a:avLst>
        </a:prstGeom>
        <a:solidFill>
          <a:srgbClr val="00A249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Консультационные</a:t>
          </a:r>
          <a:endParaRPr lang="ru-RU" sz="900" b="1" kern="1200" dirty="0"/>
        </a:p>
      </dsp:txBody>
      <dsp:txXfrm>
        <a:off x="3556913" y="1209677"/>
        <a:ext cx="1003840" cy="807968"/>
      </dsp:txXfrm>
    </dsp:sp>
    <dsp:sp modelId="{442629F7-3628-4641-8EEB-003262B46694}">
      <dsp:nvSpPr>
        <dsp:cNvPr id="0" name=""/>
        <dsp:cNvSpPr/>
      </dsp:nvSpPr>
      <dsp:spPr>
        <a:xfrm>
          <a:off x="4226966" y="495450"/>
          <a:ext cx="501304" cy="43193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C54DD-40E1-41B8-A646-F4220C461238}">
      <dsp:nvSpPr>
        <dsp:cNvPr id="0" name=""/>
        <dsp:cNvSpPr/>
      </dsp:nvSpPr>
      <dsp:spPr>
        <a:xfrm>
          <a:off x="3347504" y="69988"/>
          <a:ext cx="1287376" cy="941972"/>
        </a:xfrm>
        <a:prstGeom prst="hexagon">
          <a:avLst>
            <a:gd name="adj" fmla="val 28570"/>
            <a:gd name="vf" fmla="val 115470"/>
          </a:avLst>
        </a:prstGeom>
        <a:solidFill>
          <a:srgbClr val="00A249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Информационные</a:t>
          </a:r>
          <a:endParaRPr lang="ru-RU" sz="800" b="1" kern="1200" dirty="0"/>
        </a:p>
      </dsp:txBody>
      <dsp:txXfrm>
        <a:off x="3544492" y="214124"/>
        <a:ext cx="893400" cy="653700"/>
      </dsp:txXfrm>
    </dsp:sp>
    <dsp:sp modelId="{DCBE5800-1D99-4073-8953-3F4A5F47A471}">
      <dsp:nvSpPr>
        <dsp:cNvPr id="0" name=""/>
        <dsp:cNvSpPr/>
      </dsp:nvSpPr>
      <dsp:spPr>
        <a:xfrm>
          <a:off x="4792649" y="1302948"/>
          <a:ext cx="540059" cy="43193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0C193C-FEB2-446A-AD20-C7D75862079B}">
      <dsp:nvSpPr>
        <dsp:cNvPr id="0" name=""/>
        <dsp:cNvSpPr/>
      </dsp:nvSpPr>
      <dsp:spPr>
        <a:xfrm>
          <a:off x="4482689" y="579376"/>
          <a:ext cx="1155343" cy="941972"/>
        </a:xfrm>
        <a:prstGeom prst="hexagon">
          <a:avLst>
            <a:gd name="adj" fmla="val 28570"/>
            <a:gd name="vf" fmla="val 115470"/>
          </a:avLst>
        </a:prstGeom>
        <a:solidFill>
          <a:srgbClr val="00A249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err="1" smtClean="0"/>
            <a:t>Вебинары</a:t>
          </a:r>
          <a:endParaRPr lang="ru-RU" sz="900" b="1" kern="1200" dirty="0"/>
        </a:p>
      </dsp:txBody>
      <dsp:txXfrm>
        <a:off x="4668675" y="731014"/>
        <a:ext cx="783371" cy="638696"/>
      </dsp:txXfrm>
    </dsp:sp>
    <dsp:sp modelId="{EF996121-E5C5-4569-84EA-195940852CA8}">
      <dsp:nvSpPr>
        <dsp:cNvPr id="0" name=""/>
        <dsp:cNvSpPr/>
      </dsp:nvSpPr>
      <dsp:spPr>
        <a:xfrm>
          <a:off x="4405606" y="2214461"/>
          <a:ext cx="501304" cy="43193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64621-6FB4-4DB8-BD1E-B798492B6048}">
      <dsp:nvSpPr>
        <dsp:cNvPr id="0" name=""/>
        <dsp:cNvSpPr/>
      </dsp:nvSpPr>
      <dsp:spPr>
        <a:xfrm>
          <a:off x="4412290" y="1718362"/>
          <a:ext cx="1296141" cy="941972"/>
        </a:xfrm>
        <a:prstGeom prst="hexagon">
          <a:avLst>
            <a:gd name="adj" fmla="val 28570"/>
            <a:gd name="vf" fmla="val 115470"/>
          </a:avLst>
        </a:prstGeom>
        <a:solidFill>
          <a:srgbClr val="00A249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Образовательные</a:t>
          </a:r>
          <a:r>
            <a:rPr lang="ru-RU" sz="900" b="1" kern="1200" dirty="0" smtClean="0"/>
            <a:t> курсы</a:t>
          </a:r>
          <a:endParaRPr lang="ru-RU" sz="900" b="1" kern="1200" dirty="0"/>
        </a:p>
      </dsp:txBody>
      <dsp:txXfrm>
        <a:off x="4610009" y="1862054"/>
        <a:ext cx="900703" cy="654588"/>
      </dsp:txXfrm>
    </dsp:sp>
    <dsp:sp modelId="{9CFC991E-2241-47A1-825C-11D1CE477F35}">
      <dsp:nvSpPr>
        <dsp:cNvPr id="0" name=""/>
        <dsp:cNvSpPr/>
      </dsp:nvSpPr>
      <dsp:spPr>
        <a:xfrm>
          <a:off x="3397434" y="2309079"/>
          <a:ext cx="501304" cy="43193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F3B4A-5FDF-44D8-B635-67D34E1F5C58}">
      <dsp:nvSpPr>
        <dsp:cNvPr id="0" name=""/>
        <dsp:cNvSpPr/>
      </dsp:nvSpPr>
      <dsp:spPr>
        <a:xfrm>
          <a:off x="3431698" y="2298386"/>
          <a:ext cx="1260144" cy="941972"/>
        </a:xfrm>
        <a:prstGeom prst="hexagon">
          <a:avLst>
            <a:gd name="adj" fmla="val 28570"/>
            <a:gd name="vf" fmla="val 115470"/>
          </a:avLst>
        </a:prstGeom>
        <a:solidFill>
          <a:srgbClr val="00A249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Форумы</a:t>
          </a:r>
          <a:endParaRPr lang="ru-RU" sz="900" b="1" kern="1200" dirty="0"/>
        </a:p>
      </dsp:txBody>
      <dsp:txXfrm>
        <a:off x="3626417" y="2443941"/>
        <a:ext cx="870706" cy="650862"/>
      </dsp:txXfrm>
    </dsp:sp>
    <dsp:sp modelId="{749BE177-0401-482F-8448-E19433E4E76A}">
      <dsp:nvSpPr>
        <dsp:cNvPr id="0" name=""/>
        <dsp:cNvSpPr/>
      </dsp:nvSpPr>
      <dsp:spPr>
        <a:xfrm>
          <a:off x="2802792" y="1501906"/>
          <a:ext cx="501304" cy="43193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2FA70-73A6-45CB-9CAC-F47E09F0A97F}">
      <dsp:nvSpPr>
        <dsp:cNvPr id="0" name=""/>
        <dsp:cNvSpPr/>
      </dsp:nvSpPr>
      <dsp:spPr>
        <a:xfrm>
          <a:off x="2428472" y="1719010"/>
          <a:ext cx="1260144" cy="941972"/>
        </a:xfrm>
        <a:prstGeom prst="hexagon">
          <a:avLst>
            <a:gd name="adj" fmla="val 28570"/>
            <a:gd name="vf" fmla="val 115470"/>
          </a:avLst>
        </a:prstGeom>
        <a:solidFill>
          <a:srgbClr val="00A249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Семинары</a:t>
          </a:r>
          <a:endParaRPr lang="ru-RU" sz="900" b="1" kern="1200" dirty="0"/>
        </a:p>
      </dsp:txBody>
      <dsp:txXfrm>
        <a:off x="2623191" y="1864565"/>
        <a:ext cx="870706" cy="650862"/>
      </dsp:txXfrm>
    </dsp:sp>
    <dsp:sp modelId="{816161B0-12A4-4FBB-AD21-8C4281DF41AA}">
      <dsp:nvSpPr>
        <dsp:cNvPr id="0" name=""/>
        <dsp:cNvSpPr/>
      </dsp:nvSpPr>
      <dsp:spPr>
        <a:xfrm>
          <a:off x="2428472" y="578080"/>
          <a:ext cx="1260144" cy="941972"/>
        </a:xfrm>
        <a:prstGeom prst="hexagon">
          <a:avLst>
            <a:gd name="adj" fmla="val 28570"/>
            <a:gd name="vf" fmla="val 115470"/>
          </a:avLst>
        </a:prstGeom>
        <a:solidFill>
          <a:srgbClr val="00A249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Конкурсы</a:t>
          </a:r>
          <a:endParaRPr lang="ru-RU" sz="900" b="1" kern="1200" dirty="0"/>
        </a:p>
      </dsp:txBody>
      <dsp:txXfrm>
        <a:off x="2623191" y="723635"/>
        <a:ext cx="870706" cy="650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687C4-1714-4F5A-93E9-EC046EE34F1D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3B972-C3DD-485C-81E0-59295E2EFE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190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36F2-CFE1-4C85-8C2E-8724D3B54F42}" type="datetime1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4054-AE40-48C7-B4A6-C466B5EE8DEC}" type="datetime1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9FE1-FFEB-4AF8-90EA-DBA6478B5734}" type="datetime1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73D86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421942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B796-DF22-4A7A-8C62-A651BC0D159E}" type="datetime1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255D-4ED9-4E0E-BC90-B04976162800}" type="datetime1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EF26-53C5-4D24-B3F2-157EEEC4EF26}" type="datetime1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FC95-1C6B-44D0-96CB-928C9E8F9E83}" type="datetime1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79D4-DDAD-42B2-AF52-46B18822735E}" type="datetime1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24CE-6CDD-454F-8C32-58F571A18367}" type="datetime1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E5690-4A00-4B2A-99B7-305F0CE85F9D}" type="datetime1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DC7D-7853-45B1-AC77-96A5981367B9}" type="datetime1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A3784-CF5C-475A-843A-7DF880C909B7}" type="datetime1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0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9.jpeg"/><Relationship Id="rId4" Type="http://schemas.openxmlformats.org/officeDocument/2006/relationships/diagramData" Target="../diagrams/data1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95534" y="620688"/>
            <a:ext cx="8367467" cy="869777"/>
          </a:xfrm>
          <a:custGeom>
            <a:avLst/>
            <a:gdLst/>
            <a:ahLst/>
            <a:cxnLst/>
            <a:rect l="l" t="t" r="r" b="b"/>
            <a:pathLst>
              <a:path w="8460740">
                <a:moveTo>
                  <a:pt x="0" y="0"/>
                </a:moveTo>
                <a:lnTo>
                  <a:pt x="8460435" y="0"/>
                </a:lnTo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123694" y="6669358"/>
            <a:ext cx="5616575" cy="144145"/>
          </a:xfrm>
          <a:custGeom>
            <a:avLst/>
            <a:gdLst/>
            <a:ahLst/>
            <a:cxnLst/>
            <a:rect l="l" t="t" r="r" b="b"/>
            <a:pathLst>
              <a:path w="5616575" h="144145">
                <a:moveTo>
                  <a:pt x="0" y="144018"/>
                </a:moveTo>
                <a:lnTo>
                  <a:pt x="5616575" y="144018"/>
                </a:lnTo>
                <a:lnTo>
                  <a:pt x="5616575" y="0"/>
                </a:lnTo>
                <a:lnTo>
                  <a:pt x="0" y="0"/>
                </a:lnTo>
                <a:lnTo>
                  <a:pt x="0" y="1440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 dirty="0"/>
          </a:p>
        </p:txBody>
      </p:sp>
      <p:sp>
        <p:nvSpPr>
          <p:cNvPr id="7" name="object 7"/>
          <p:cNvSpPr/>
          <p:nvPr/>
        </p:nvSpPr>
        <p:spPr>
          <a:xfrm>
            <a:off x="395533" y="914400"/>
            <a:ext cx="8367467" cy="3043783"/>
          </a:xfrm>
          <a:custGeom>
            <a:avLst/>
            <a:gdLst/>
            <a:ahLst/>
            <a:cxnLst/>
            <a:rect l="l" t="t" r="r" b="b"/>
            <a:pathLst>
              <a:path w="8458200" h="1326514">
                <a:moveTo>
                  <a:pt x="0" y="1326007"/>
                </a:moveTo>
                <a:lnTo>
                  <a:pt x="8458200" y="1326007"/>
                </a:lnTo>
                <a:lnTo>
                  <a:pt x="8458200" y="0"/>
                </a:lnTo>
                <a:lnTo>
                  <a:pt x="0" y="0"/>
                </a:lnTo>
                <a:lnTo>
                  <a:pt x="0" y="1326007"/>
                </a:lnTo>
                <a:close/>
              </a:path>
            </a:pathLst>
          </a:custGeom>
          <a:solidFill>
            <a:srgbClr val="006FC1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8" name="object 8"/>
          <p:cNvSpPr txBox="1"/>
          <p:nvPr/>
        </p:nvSpPr>
        <p:spPr>
          <a:xfrm>
            <a:off x="395534" y="914401"/>
            <a:ext cx="8367466" cy="30437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02435" marR="15875" indent="-1681480" algn="ctr">
              <a:lnSpc>
                <a:spcPct val="100000"/>
              </a:lnSpc>
              <a:spcBef>
                <a:spcPts val="95"/>
              </a:spcBef>
            </a:pPr>
            <a:endParaRPr lang="ru-RU" sz="2400" b="1" spc="-5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02435" marR="15875" indent="-1681480" algn="ctr">
              <a:lnSpc>
                <a:spcPct val="100000"/>
              </a:lnSpc>
              <a:spcBef>
                <a:spcPts val="95"/>
              </a:spcBef>
            </a:pPr>
            <a:r>
              <a:rPr lang="ru-RU" sz="2400" b="1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Информация о реализации</a:t>
            </a:r>
            <a:r>
              <a:rPr sz="2400" b="1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spc="-5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02435" marR="15875" indent="-1681480" algn="ctr">
              <a:lnSpc>
                <a:spcPct val="100000"/>
              </a:lnSpc>
              <a:spcBef>
                <a:spcPts val="95"/>
              </a:spcBef>
            </a:pPr>
            <a:r>
              <a:rPr lang="ru-RU" sz="2400" b="1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Национального проекта</a:t>
            </a:r>
          </a:p>
          <a:p>
            <a:pPr marL="1702435" marR="15875" indent="-1681480" algn="ctr">
              <a:lnSpc>
                <a:spcPct val="100000"/>
              </a:lnSpc>
              <a:spcBef>
                <a:spcPts val="95"/>
              </a:spcBef>
            </a:pPr>
            <a:r>
              <a:rPr lang="ru-RU" sz="2400" b="1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«Малое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среднее предпринимательство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поддержка </a:t>
            </a:r>
          </a:p>
          <a:p>
            <a:pPr marL="1702435" marR="15875" indent="-1681480" algn="ctr">
              <a:lnSpc>
                <a:spcPct val="100000"/>
              </a:lnSpc>
              <a:spcBef>
                <a:spcPts val="95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индивидуальной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предпринимательской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инициативы»</a:t>
            </a:r>
          </a:p>
          <a:p>
            <a:pPr marL="1702435" marR="15875" indent="-1681480" algn="ctr">
              <a:lnSpc>
                <a:spcPct val="100000"/>
              </a:lnSpc>
              <a:spcBef>
                <a:spcPts val="95"/>
              </a:spcBef>
            </a:pPr>
            <a:r>
              <a:rPr lang="ru-RU" sz="2400" b="1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территории  муниципального района Волжский </a:t>
            </a:r>
          </a:p>
          <a:p>
            <a:pPr marL="1702435" marR="15875" indent="-1681480" algn="ctr">
              <a:lnSpc>
                <a:spcPct val="100000"/>
              </a:lnSpc>
              <a:spcBef>
                <a:spcPts val="95"/>
              </a:spcBef>
            </a:pPr>
            <a:r>
              <a:rPr lang="ru-RU" sz="2400" b="1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Самарской области</a:t>
            </a:r>
          </a:p>
          <a:p>
            <a:pPr marL="12700" algn="ctr">
              <a:lnSpc>
                <a:spcPct val="100000"/>
              </a:lnSpc>
            </a:pPr>
            <a:r>
              <a:rPr lang="ru-RU" sz="2400" b="1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(2020 год)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28" b="95941" l="908" r="274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5" t="6256" r="72639" b="5719"/>
          <a:stretch/>
        </p:blipFill>
        <p:spPr bwMode="auto">
          <a:xfrm>
            <a:off x="436129" y="980728"/>
            <a:ext cx="823503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5"/>
          <p:cNvSpPr/>
          <p:nvPr/>
        </p:nvSpPr>
        <p:spPr>
          <a:xfrm>
            <a:off x="436129" y="4221088"/>
            <a:ext cx="8326871" cy="360040"/>
          </a:xfrm>
          <a:custGeom>
            <a:avLst/>
            <a:gdLst/>
            <a:ahLst/>
            <a:cxnLst/>
            <a:rect l="l" t="t" r="r" b="b"/>
            <a:pathLst>
              <a:path w="8460740">
                <a:moveTo>
                  <a:pt x="0" y="0"/>
                </a:moveTo>
                <a:lnTo>
                  <a:pt x="8460435" y="0"/>
                </a:lnTo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3557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35968" y="1034391"/>
            <a:ext cx="8509863" cy="145850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По состоянию на 01.01.2021г.:</a:t>
            </a:r>
          </a:p>
          <a:p>
            <a:endParaRPr lang="ru-RU" sz="17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арегистрировано </a:t>
            </a: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3048 </a:t>
            </a: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субъектов </a:t>
            </a: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малого и среднего </a:t>
            </a: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предпринимательства.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17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самозанятых</a:t>
            </a: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граждан, зафиксировавших свой статус </a:t>
            </a: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547 </a:t>
            </a: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человек.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Выдано 3 займа субъектам МСП </a:t>
            </a: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 общую сумму </a:t>
            </a: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4,5 млн. рублей.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19559688"/>
              </p:ext>
            </p:extLst>
          </p:nvPr>
        </p:nvGraphicFramePr>
        <p:xfrm>
          <a:off x="444800" y="2780928"/>
          <a:ext cx="853395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-11698" y="-10426"/>
            <a:ext cx="9155698" cy="1034391"/>
            <a:chOff x="-11698" y="-10426"/>
            <a:chExt cx="9155698" cy="103439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-11698" y="-10426"/>
              <a:ext cx="9155698" cy="10321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softEdge rad="63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	НП </a:t>
              </a:r>
              <a:r>
                <a:rPr lang="ru-RU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«Малое и среднее предпринимательство и поддержка </a:t>
              </a:r>
              <a:endPara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	индивидуальной </a:t>
              </a:r>
              <a:r>
                <a:rPr lang="ru-RU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предпринимательской инициативы</a:t>
              </a:r>
              <a:r>
                <a:rPr lang="ru-RU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28" b="95941" l="908" r="274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" t="6256" r="72639" b="5719"/>
            <a:stretch/>
          </p:blipFill>
          <p:spPr bwMode="auto">
            <a:xfrm>
              <a:off x="251520" y="-10426"/>
              <a:ext cx="864096" cy="10343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510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1698" y="-10426"/>
            <a:ext cx="9155698" cy="1044817"/>
            <a:chOff x="-11698" y="-10426"/>
            <a:chExt cx="9155698" cy="104481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-11698" y="-10426"/>
              <a:ext cx="9155698" cy="10321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softEdge rad="63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НП </a:t>
              </a:r>
              <a:r>
                <a:rPr lang="ru-RU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«Малое и среднее предпринимательство и поддержка </a:t>
              </a:r>
            </a:p>
            <a:p>
              <a:pPr algn="ctr"/>
              <a:r>
                <a:rPr lang="ru-RU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	индивидуальной предпринимательской инициативы»</a:t>
              </a:r>
              <a:endPara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428" b="95941" l="908" r="274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" t="6256" r="72639" b="5719"/>
            <a:stretch/>
          </p:blipFill>
          <p:spPr bwMode="auto">
            <a:xfrm>
              <a:off x="251520" y="0"/>
              <a:ext cx="864096" cy="10343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126280" y="1133291"/>
            <a:ext cx="887974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поддержка субъектов малого и среднего предпринимательства Волжского района осуществляется на территории муниципального района Волжский Самарской области в соответствии с муниципальной программой </a:t>
            </a:r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Развитие малого</a:t>
            </a:r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среднего предпринимательства</a:t>
            </a:r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муниципальном районе Волжский Самарской области</a:t>
            </a:r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на</a:t>
            </a:r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24 год, утвержденной постановлением Администрации муниципального района Волжский Самарской области от 27.09.2019 № 1487.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Объем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финансирования на мероприятия по поддержке и развитию малого и среднего предпринимательства на 2020 год в рамках муниципальной программы </a:t>
            </a:r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Развитие малого</a:t>
            </a:r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среднего предпринимательства</a:t>
            </a:r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муниципальном районе Волжский Самарской области</a:t>
            </a:r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24 год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составил 1 900 000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руб. за счёт средств местного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бюджета. </a:t>
            </a:r>
          </a:p>
          <a:p>
            <a:pPr indent="361950"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целях достижения показателей региональной составляющей НП «Малое и среднее предпринимательство и поддержка индивидуальной предпринимательской инициативы»,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организовано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субъектов МСП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проведены более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мероприятий по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различным аспектам.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064954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https://avatars.mds.yandex.net/get-zen_doc/1710676/pub_5d13308b57856200b007026e_5d13354d2d3c7a00afacc9a6/scale_120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937" y="4293096"/>
            <a:ext cx="3900255" cy="2133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445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1698" y="-10426"/>
            <a:ext cx="9155698" cy="1044817"/>
            <a:chOff x="-11698" y="-10426"/>
            <a:chExt cx="9155698" cy="104481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-11698" y="-10426"/>
              <a:ext cx="9155698" cy="10321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softEdge rad="63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НП </a:t>
              </a:r>
              <a:r>
                <a:rPr lang="ru-RU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«Малое и среднее предпринимательство и поддержка </a:t>
              </a:r>
            </a:p>
            <a:p>
              <a:pPr algn="ctr"/>
              <a:r>
                <a:rPr lang="ru-RU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	индивидуальной предпринимательской инициативы»</a:t>
              </a:r>
              <a:endPara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428" b="95941" l="908" r="274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" t="6256" r="72639" b="5719"/>
            <a:stretch/>
          </p:blipFill>
          <p:spPr bwMode="auto">
            <a:xfrm>
              <a:off x="251520" y="0"/>
              <a:ext cx="864096" cy="10343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307974" y="1133291"/>
            <a:ext cx="869804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рамках муниципальной программой 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Развитие малого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среднего предпринимательства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муниципальном районе Волжский Самарской области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24 год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2020 году проведены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информационно-консультационные мероприятия с физическими лицами-потенциальными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предпринимателями, онлайн курсы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подготовки, переподготовки и повышения квалификации для малого и среднего предпринимательства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Оказаны услуги в части предоставление средств,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целях возмещения затрат в части расходов на участие в российских выставках, форумах, в части расходов на изготовление выставочной экспозиции ( ООО «Бекон», ИП Глава КФХ Кузнецов С.С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В рамках пропаганды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популяризации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предпринимательской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деятельности,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микрофинансовых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организаций, деятельности органов местного самоуправления по поддержке и развитию малого и среднего предпринимательства, в том числе ССП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амозанятых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граждан были подготовлены информационные материалы.                                                      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064954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https://apf.mail.ru/cgi-bin/readmsg?id=16002614910697193085;0;17&amp;exif=1&amp;full=1&amp;x-email=centr%40pvr63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\\Elc\документы елены\!ЗАГРУЗКИ\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589240"/>
            <a:ext cx="224096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D:\Сетевая\МЕРОПРИЯТИЯ  с Фото\2020\IMG_216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432304"/>
            <a:ext cx="2455441" cy="1644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D:\Сетевая\МЕРОПРИЯТИЯ  с Фото\2018\10.07.18  п.5.1 програм. с физ.л.-потенц. пред\IMG_124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32304"/>
            <a:ext cx="2448271" cy="1644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D:\Сетевая\МЕРОПРИЯТИЯ  с Фото\2019\03.12 п 5.1 физ.л. Дубравамебель\IMG_470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20180"/>
            <a:ext cx="2232248" cy="1484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961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1698" y="-10426"/>
            <a:ext cx="9155698" cy="1044817"/>
            <a:chOff x="-11698" y="-10426"/>
            <a:chExt cx="9155698" cy="104481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-11698" y="-10426"/>
              <a:ext cx="9155698" cy="10321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softEdge rad="63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НП </a:t>
              </a:r>
              <a:r>
                <a:rPr lang="ru-RU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«Малое и среднее предпринимательство и поддержка </a:t>
              </a:r>
            </a:p>
            <a:p>
              <a:pPr algn="ctr"/>
              <a:r>
                <a:rPr lang="ru-RU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	индивидуальной предпринимательской инициативы»</a:t>
              </a:r>
              <a:endPara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428" b="95941" l="908" r="274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" t="6256" r="72639" b="5719"/>
            <a:stretch/>
          </p:blipFill>
          <p:spPr bwMode="auto">
            <a:xfrm>
              <a:off x="251520" y="0"/>
              <a:ext cx="864096" cy="10343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307975" y="1133291"/>
            <a:ext cx="844048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целях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развития и повышения конкурентоспособности малого и среднего предпринимательства первоочерёдно задействуются</a:t>
            </a:r>
            <a:r>
              <a:rPr lang="de-DE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всевозможные</a:t>
            </a:r>
            <a:r>
              <a:rPr lang="de-DE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бесплатные ресурсы, предлагаемые 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многочисленных образовательных учреждений, департаментов и министерств Самарской области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инфраструктуры поддержки смсп Самарской области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рамках реализации муниципального задания организовано участие субъектов МСП на различные тематические мероприятия. 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064954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https://apf.mail.ru/cgi-bin/readmsg?id=16002614910697193085;0;17&amp;exif=1&amp;full=1&amp;x-email=centr%40pvr63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813082143"/>
              </p:ext>
            </p:extLst>
          </p:nvPr>
        </p:nvGraphicFramePr>
        <p:xfrm>
          <a:off x="2429850" y="2816933"/>
          <a:ext cx="8136904" cy="3240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Рисунок 11" descr="D:\Сетевая\МЕРОПРИЯТИЯ  с Фото\Альбом\Повыш.квалиф ох тр, пож без, экол\Обучение по экологии.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35293"/>
            <a:ext cx="2160239" cy="144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D:\Сетевая\МЕРОПРИЯТИЯ  с Фото\2019\29.03 ВКС с ТПП\IMG_2345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970" y="3644982"/>
            <a:ext cx="2039045" cy="1800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\\Elc\документы елены\!ЗАГРУЗКИ\20200930_120411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9" y="3009101"/>
            <a:ext cx="2160239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779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1698" y="-10426"/>
            <a:ext cx="9155698" cy="1044817"/>
            <a:chOff x="-11698" y="-10426"/>
            <a:chExt cx="9155698" cy="104481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-11698" y="-10426"/>
              <a:ext cx="9155698" cy="10321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softEdge rad="63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НП </a:t>
              </a:r>
              <a:r>
                <a:rPr lang="ru-RU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«Малое и среднее предпринимательство и поддержка </a:t>
              </a:r>
            </a:p>
            <a:p>
              <a:pPr algn="ctr"/>
              <a:r>
                <a:rPr lang="ru-RU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	индивидуальной предпринимательской инициативы»</a:t>
              </a:r>
              <a:endPara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428" b="95941" l="908" r="274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" t="6256" r="72639" b="5719"/>
            <a:stretch/>
          </p:blipFill>
          <p:spPr bwMode="auto">
            <a:xfrm>
              <a:off x="251520" y="0"/>
              <a:ext cx="864096" cy="10343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307975" y="1133291"/>
            <a:ext cx="844048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В рамках реализации муниципального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задания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проведено более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консультаций по всесторонним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аспектам ведения предпринимательской деятельности.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Осуществлены выездные консультационные мероприятия в городские и сельские поселения района на тему: «Самозанятые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новые возможности в бизнесе или как стать самозанятым и вести бизнес легально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с.п.Воскресенка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с.п.Черноречье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с.п.Сухая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Вязовка,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с.п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Курумоч,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п.г.т.Петра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Дубрава,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с.п.Верхняя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Подстепновка,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п.г.т.Рощинский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с.п.Черновский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с.п.Просвет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с.п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Спиридоновка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064954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https://apf.mail.ru/cgi-bin/readmsg?id=16002614910697193085;0;17&amp;exif=1&amp;full=1&amp;x-email=centr%40pvr63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1" name="Рисунок 10" descr="D:\Сетевая\МЕРОПРИЯТИЯ  с Фото\2020\29.01 П.Михайловка с ИКАСО\IMG_519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4260995"/>
            <a:ext cx="2160239" cy="165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D:\Сетевая\МЕРОПРИЯТИЯ  с Фото\2020\13.10 Спиридоновка\IMG_52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68551"/>
            <a:ext cx="2232248" cy="165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D:\Сетевая\МЕРОПРИЯТИЯ  с Фото\2020\Просвет по самозан\IMG_502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25144"/>
            <a:ext cx="2232248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agr-city.ru/userfiles/images/126658585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33291"/>
            <a:ext cx="2095119" cy="1621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11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0" y="4167"/>
            <a:ext cx="9144000" cy="1044817"/>
            <a:chOff x="-120496" y="-10426"/>
            <a:chExt cx="9254092" cy="104481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-120496" y="-10426"/>
              <a:ext cx="9254092" cy="10321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softEdge rad="63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НП </a:t>
              </a:r>
              <a:r>
                <a:rPr lang="ru-RU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«Малое и среднее предпринимательство и поддержка </a:t>
              </a:r>
            </a:p>
            <a:p>
              <a:pPr algn="ctr"/>
              <a:r>
                <a:rPr lang="ru-RU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	индивидуальной предпринимательской инициативы»</a:t>
              </a:r>
              <a:endPara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428" b="95941" l="908" r="274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" t="6256" r="72639" b="5719"/>
            <a:stretch/>
          </p:blipFill>
          <p:spPr bwMode="auto">
            <a:xfrm>
              <a:off x="251520" y="0"/>
              <a:ext cx="864096" cy="10343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179512" y="1268760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рамках взаимодействия с ГКУ СО «Информационно-консалтинговое агентство Самарской области» были проведены вебинары, выездные консультационные мероприятия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городские и сельские поселения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района на темы: </a:t>
            </a:r>
          </a:p>
          <a:p>
            <a:pPr indent="36195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Налог на профессиональный доход. Регистрация граждан в качестве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самозанятых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Законодательное закрепление введения специального налогового режима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самозанятых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граждан на территории Российской Федерации»; «Меры государственной поддержки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самозанятых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граждан». «Изменения Трудового законодательства с 01.01.2020 года в области ведения электронных трудовых книжек»; «Поддержка бизнеса в условиях пандемии: действующие меры антикризисной поддержки МСП. Финансовая поддержка субъектов МСП»; «Последние изменения в системе обязательной маркировки товаров».</a:t>
            </a:r>
          </a:p>
        </p:txBody>
      </p:sp>
      <p:pic>
        <p:nvPicPr>
          <p:cNvPr id="19" name="Рисунок 18" descr="D:\Сетевая\МЕРОПРИЯТИЯ  с Фото\Альбом\Консультац. меропр с ИКАСО\Курумоч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90" y="3823305"/>
            <a:ext cx="2692242" cy="2217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D:\Сетевая\МЕРОПРИЯТИЯ  с Фото\2019\14.03 Курумоч\Фото слушателей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032" y="3841148"/>
            <a:ext cx="2664296" cy="2217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D:\Сетевая\МЕРОПРИЯТИЯ  с Фото\2020\фото для газеты 2020\IMG_524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41147"/>
            <a:ext cx="2232248" cy="2217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10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0" y="14593"/>
            <a:ext cx="9108504" cy="1034391"/>
            <a:chOff x="-11698" y="0"/>
            <a:chExt cx="9155698" cy="103439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-11698" y="0"/>
              <a:ext cx="9155698" cy="10217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softEdge rad="63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НП </a:t>
              </a:r>
              <a:r>
                <a:rPr lang="ru-RU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«Малое и среднее предпринимательство и поддержка </a:t>
              </a:r>
            </a:p>
            <a:p>
              <a:pPr algn="ctr"/>
              <a:r>
                <a:rPr lang="ru-RU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	индивидуальной предпринимательской инициативы»</a:t>
              </a:r>
              <a:endPara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428" b="95941" l="908" r="274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" t="6256" r="72639" b="5719"/>
            <a:stretch/>
          </p:blipFill>
          <p:spPr bwMode="auto">
            <a:xfrm>
              <a:off x="251520" y="0"/>
              <a:ext cx="864096" cy="10343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3347203" y="1389836"/>
            <a:ext cx="51845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конкурсе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«Достояние губернии», проводимое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Самарским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областным вещательным агентством и Общественной палатой Самарской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области,  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представителя бизнес сообщества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м.р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Волжский СО приняли участие в различных номинациях.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Победителем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конкурса в номинации «ПРЕДПРИНИМАТЕЛЬСТВО. МАЛЫЙ И СРЕДНИЙ БИЗНЕС» стало ООО «Ветерок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D:\Сетевая\МЕРОПРИЯТИЯ  с Фото\2020\IMG_139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22" y="1340768"/>
            <a:ext cx="2833125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419872" y="3933056"/>
            <a:ext cx="53103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XXII Поволжской агропромышленной выставке-2020 за вклад в развитие губернского агропрома Волжский район получил высшую награду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Гран-при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36195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Итогом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участия Волжского района в XXII Поволжской агропромышленной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выставке -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2020 стали 16 золотых медалей в отрасли переработки сельхозпродукции, по одной золотой медали - в растениеводстве, животноводстве и технологических достижениях.</a:t>
            </a:r>
          </a:p>
          <a:p>
            <a:pPr indent="36195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предприятий пищевой промышленности Волжского района были награждены дипломами и золотыми медалями в различных номинациях.</a:t>
            </a:r>
          </a:p>
        </p:txBody>
      </p:sp>
      <p:pic>
        <p:nvPicPr>
          <p:cNvPr id="14" name="Рисунок 13" descr="D:\Сетевая\МЕРОПРИЯТИЯ  с Фото\2020\IMG_20200919_1225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22" y="4005064"/>
            <a:ext cx="2905134" cy="2480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756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100000">
              <a:srgbClr val="156B13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0" y="14593"/>
            <a:ext cx="9108504" cy="1034391"/>
            <a:chOff x="-11698" y="0"/>
            <a:chExt cx="9155698" cy="103439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-11698" y="0"/>
              <a:ext cx="9155698" cy="10217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softEdge rad="63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НП </a:t>
              </a:r>
              <a:r>
                <a:rPr lang="ru-RU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«Малое и среднее предпринимательство и поддержка </a:t>
              </a:r>
            </a:p>
            <a:p>
              <a:pPr algn="ctr"/>
              <a:r>
                <a:rPr lang="ru-RU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	индивидуальной предпринимательской инициативы»</a:t>
              </a:r>
              <a:endPara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428" b="95941" l="908" r="274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" t="6256" r="72639" b="5719"/>
            <a:stretch/>
          </p:blipFill>
          <p:spPr bwMode="auto">
            <a:xfrm>
              <a:off x="251520" y="0"/>
              <a:ext cx="864096" cy="10343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323528" y="1010632"/>
            <a:ext cx="5328592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показателя ФП "Создание системы поддержки фермеров и развития сельской кооперации национального проекта «Малое и среднее предпринимательство и поддержка индивидуальной предпринимательской инициативы» осуществляется посредством представления государственной, региональной поддержки на создание системы поддержки фермеров, включая грантовую поддержку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КФХ (грант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Агростартап), развитие сельскохозяйственных кооперативов.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 2020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оказана государственная поддержка: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Получен грант «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Агростартап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» на создание и развитие хозяйства (крестьянского) фермерского хозяйства . </a:t>
            </a:r>
          </a:p>
          <a:p>
            <a:pPr algn="just"/>
            <a:r>
              <a:rPr lang="ru-RU" sz="15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Часть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средств гранта </a:t>
            </a:r>
            <a:r>
              <a:rPr lang="ru-RU" sz="1600" dirty="0" smtClean="0">
                <a:latin typeface="Times New Roman"/>
                <a:ea typeface="Times New Roman"/>
              </a:rPr>
              <a:t>планируется </a:t>
            </a:r>
            <a:r>
              <a:rPr lang="ru-RU" sz="1600" dirty="0">
                <a:latin typeface="Times New Roman"/>
                <a:ea typeface="Times New Roman"/>
              </a:rPr>
              <a:t>направить в неделимый фонд  СППК «Рождествено» на приобретение  оборудования для переработки </a:t>
            </a:r>
            <a:r>
              <a:rPr lang="ru-RU" sz="1600" dirty="0" smtClean="0">
                <a:latin typeface="Times New Roman"/>
                <a:ea typeface="Times New Roman"/>
              </a:rPr>
              <a:t>молока.</a:t>
            </a:r>
            <a:endParaRPr lang="en-US" sz="1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https://sun9-42.userapi.com/twKljrA867pjQ85Fuivsav68BCAzszi-PBJb9A/0wqo273tYz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24744"/>
            <a:ext cx="3024336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915816" y="4427618"/>
            <a:ext cx="288032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феврале </a:t>
            </a:r>
            <a:r>
              <a:rPr lang="en-US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en-US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зарегистрирован </a:t>
            </a:r>
            <a:r>
              <a:rPr lang="en-US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хозяйственный </a:t>
            </a:r>
            <a:r>
              <a:rPr lang="en-US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потребительский </a:t>
            </a:r>
            <a:r>
              <a:rPr lang="en-US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перерабатывающий </a:t>
            </a:r>
            <a:r>
              <a:rPr lang="en-US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сбытовой снабженческий обслуживающий кооператив «Пионер». </a:t>
            </a:r>
            <a:endParaRPr lang="ru-RU" sz="15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СППК «Ветерок» получены субсидии на приобретение оборудования для убойного цеха .</a:t>
            </a:r>
          </a:p>
          <a:p>
            <a:pPr lvl="0" algn="just"/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https://xn--80agatlhjjbulh.xn--74-6kcdtbngab0dhyacwee4w.xn--p1ai/upload/medialibrary/3dc/7826d79e2d5a348858259a1882b7446c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05295"/>
            <a:ext cx="3024336" cy="229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s://eco-ferma24.ru/wp-content/uploads/2020/06/zern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28654"/>
            <a:ext cx="2448272" cy="2247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19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7506</TotalTime>
  <Words>872</Words>
  <Application>Microsoft Office PowerPoint</Application>
  <PresentationFormat>Экран (4:3)</PresentationFormat>
  <Paragraphs>107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ВЫПУСКНОЙ КВАЛИФИКАЦИОННОЙ РАБОТЫ  на тему:  Формирование и апробация методики интегральной оценки уровня готовности городских округов Самарской области к цифровой экономике и внедрению технологий «Умный город»</dc:title>
  <dc:creator>Семья</dc:creator>
  <cp:lastModifiedBy>Elena</cp:lastModifiedBy>
  <cp:revision>545</cp:revision>
  <cp:lastPrinted>2020-03-17T05:54:22Z</cp:lastPrinted>
  <dcterms:created xsi:type="dcterms:W3CDTF">2019-06-13T10:56:18Z</dcterms:created>
  <dcterms:modified xsi:type="dcterms:W3CDTF">2021-02-02T08:10:21Z</dcterms:modified>
</cp:coreProperties>
</file>