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9" r:id="rId3"/>
    <p:sldId id="257" r:id="rId4"/>
    <p:sldId id="258" r:id="rId5"/>
    <p:sldId id="259" r:id="rId6"/>
    <p:sldId id="260" r:id="rId7"/>
    <p:sldId id="27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33ED"/>
    <a:srgbClr val="9966FF"/>
    <a:srgbClr val="DFDBF9"/>
    <a:srgbClr val="D0CBF7"/>
    <a:srgbClr val="3C7F88"/>
    <a:srgbClr val="47B6EE"/>
    <a:srgbClr val="3EA8D0"/>
    <a:srgbClr val="FCA7DE"/>
    <a:srgbClr val="543480"/>
    <a:srgbClr val="FCA8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-13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12AA7D-A305-45B0-846C-8C21CF9BC112}" type="doc">
      <dgm:prSet loTypeId="urn:microsoft.com/office/officeart/2005/8/layout/l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983361-C14E-4CA2-95B1-14FC6FAED8D5}">
      <dgm:prSet phldrT="[Текст]" custT="1"/>
      <dgm:spPr>
        <a:solidFill>
          <a:schemeClr val="bg1">
            <a:lumMod val="75000"/>
          </a:schemeClr>
        </a:solidFill>
      </dgm:spPr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ru-RU" sz="36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Основной показатель</a:t>
          </a:r>
          <a:endParaRPr lang="ru-RU" sz="36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8ED12A-5993-4153-99E0-CE74EDF85237}" type="parTrans" cxnId="{C3874071-BA9C-40BE-B697-FE7BCF1658BF}">
      <dgm:prSet/>
      <dgm:spPr/>
      <dgm:t>
        <a:bodyPr/>
        <a:lstStyle/>
        <a:p>
          <a:endParaRPr lang="ru-RU"/>
        </a:p>
      </dgm:t>
    </dgm:pt>
    <dgm:pt modelId="{DB29664A-F8EB-43CE-9457-090B60FD27F5}" type="sibTrans" cxnId="{C3874071-BA9C-40BE-B697-FE7BCF1658BF}">
      <dgm:prSet/>
      <dgm:spPr/>
      <dgm:t>
        <a:bodyPr/>
        <a:lstStyle/>
        <a:p>
          <a:endParaRPr lang="ru-RU"/>
        </a:p>
      </dgm:t>
    </dgm:pt>
    <dgm:pt modelId="{F68997B3-BC42-4C71-8B04-AA8BC76A5915}">
      <dgm:prSet phldrT="[Текст]"/>
      <dgm:spPr>
        <a:solidFill>
          <a:srgbClr val="DFDBF9">
            <a:alpha val="89804"/>
          </a:srgbClr>
        </a:solidFill>
      </dgm:spPr>
      <dgm:t>
        <a:bodyPr/>
        <a:lstStyle/>
        <a:p>
          <a:pPr algn="l"/>
          <a:r>
            <a:rPr lang="ru-RU" dirty="0" smtClean="0"/>
            <a:t>Количество средних и крупных предприятий базовых несырьевых отраслей экономики, вовлеченных в реализацию национального проекта, ед. нарастающим итогом</a:t>
          </a:r>
          <a:endParaRPr lang="ru-RU" dirty="0"/>
        </a:p>
      </dgm:t>
    </dgm:pt>
    <dgm:pt modelId="{1552E039-2A2A-445B-92DF-D856AABCDB7D}" type="parTrans" cxnId="{1D260AB8-7617-48F4-B396-213B1133DA0C}">
      <dgm:prSet/>
      <dgm:spPr/>
      <dgm:t>
        <a:bodyPr/>
        <a:lstStyle/>
        <a:p>
          <a:endParaRPr lang="ru-RU"/>
        </a:p>
      </dgm:t>
    </dgm:pt>
    <dgm:pt modelId="{48A7D105-4AB2-481E-80F5-D83853358CF8}" type="sibTrans" cxnId="{1D260AB8-7617-48F4-B396-213B1133DA0C}">
      <dgm:prSet/>
      <dgm:spPr/>
      <dgm:t>
        <a:bodyPr/>
        <a:lstStyle/>
        <a:p>
          <a:endParaRPr lang="ru-RU"/>
        </a:p>
      </dgm:t>
    </dgm:pt>
    <dgm:pt modelId="{E3061F41-4B32-401C-ADBB-25CAD05CED28}" type="pres">
      <dgm:prSet presAssocID="{5112AA7D-A305-45B0-846C-8C21CF9BC112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6A1E8931-534E-4A33-A679-29638A12DD1C}" type="pres">
      <dgm:prSet presAssocID="{59983361-C14E-4CA2-95B1-14FC6FAED8D5}" presName="horFlow" presStyleCnt="0"/>
      <dgm:spPr/>
    </dgm:pt>
    <dgm:pt modelId="{904A43B8-4D1F-440C-87AF-20B3C5827288}" type="pres">
      <dgm:prSet presAssocID="{59983361-C14E-4CA2-95B1-14FC6FAED8D5}" presName="bigChev" presStyleLbl="node1" presStyleIdx="0" presStyleCnt="1" custScaleX="40438" custScaleY="34945" custLinFactNeighborX="-24192" custLinFactNeighborY="4366"/>
      <dgm:spPr/>
      <dgm:t>
        <a:bodyPr/>
        <a:lstStyle/>
        <a:p>
          <a:endParaRPr lang="ru-RU"/>
        </a:p>
      </dgm:t>
    </dgm:pt>
    <dgm:pt modelId="{8833842A-2460-4CBD-9958-94730C5E69DB}" type="pres">
      <dgm:prSet presAssocID="{1552E039-2A2A-445B-92DF-D856AABCDB7D}" presName="parTrans" presStyleCnt="0"/>
      <dgm:spPr/>
    </dgm:pt>
    <dgm:pt modelId="{01959F56-FDAA-43D4-B3CF-7E23533FE1A1}" type="pres">
      <dgm:prSet presAssocID="{F68997B3-BC42-4C71-8B04-AA8BC76A5915}" presName="node" presStyleLbl="alignAccFollowNode1" presStyleIdx="0" presStyleCnt="1" custScaleX="77701" custScaleY="42150" custLinFactNeighborX="22613" custLinFactNeighborY="5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260AB8-7617-48F4-B396-213B1133DA0C}" srcId="{59983361-C14E-4CA2-95B1-14FC6FAED8D5}" destId="{F68997B3-BC42-4C71-8B04-AA8BC76A5915}" srcOrd="0" destOrd="0" parTransId="{1552E039-2A2A-445B-92DF-D856AABCDB7D}" sibTransId="{48A7D105-4AB2-481E-80F5-D83853358CF8}"/>
    <dgm:cxn modelId="{880E0717-067F-4147-94C4-3D42F8FA1F83}" type="presOf" srcId="{5112AA7D-A305-45B0-846C-8C21CF9BC112}" destId="{E3061F41-4B32-401C-ADBB-25CAD05CED28}" srcOrd="0" destOrd="0" presId="urn:microsoft.com/office/officeart/2005/8/layout/lProcess3"/>
    <dgm:cxn modelId="{6C5880E0-DC6E-4B66-985B-472DB4B6A090}" type="presOf" srcId="{F68997B3-BC42-4C71-8B04-AA8BC76A5915}" destId="{01959F56-FDAA-43D4-B3CF-7E23533FE1A1}" srcOrd="0" destOrd="0" presId="urn:microsoft.com/office/officeart/2005/8/layout/lProcess3"/>
    <dgm:cxn modelId="{C3874071-BA9C-40BE-B697-FE7BCF1658BF}" srcId="{5112AA7D-A305-45B0-846C-8C21CF9BC112}" destId="{59983361-C14E-4CA2-95B1-14FC6FAED8D5}" srcOrd="0" destOrd="0" parTransId="{3B8ED12A-5993-4153-99E0-CE74EDF85237}" sibTransId="{DB29664A-F8EB-43CE-9457-090B60FD27F5}"/>
    <dgm:cxn modelId="{93755A02-DA50-4648-A512-92D794C5F216}" type="presOf" srcId="{59983361-C14E-4CA2-95B1-14FC6FAED8D5}" destId="{904A43B8-4D1F-440C-87AF-20B3C5827288}" srcOrd="0" destOrd="0" presId="urn:microsoft.com/office/officeart/2005/8/layout/lProcess3"/>
    <dgm:cxn modelId="{3A3B1C21-58C2-4091-A241-C130D3D11CBD}" type="presParOf" srcId="{E3061F41-4B32-401C-ADBB-25CAD05CED28}" destId="{6A1E8931-534E-4A33-A679-29638A12DD1C}" srcOrd="0" destOrd="0" presId="urn:microsoft.com/office/officeart/2005/8/layout/lProcess3"/>
    <dgm:cxn modelId="{2E796A8C-9223-4DA2-A19C-3FC7E2819B0A}" type="presParOf" srcId="{6A1E8931-534E-4A33-A679-29638A12DD1C}" destId="{904A43B8-4D1F-440C-87AF-20B3C5827288}" srcOrd="0" destOrd="0" presId="urn:microsoft.com/office/officeart/2005/8/layout/lProcess3"/>
    <dgm:cxn modelId="{7A5A6D44-5DA3-46C7-93F2-54137FB3EA3C}" type="presParOf" srcId="{6A1E8931-534E-4A33-A679-29638A12DD1C}" destId="{8833842A-2460-4CBD-9958-94730C5E69DB}" srcOrd="1" destOrd="0" presId="urn:microsoft.com/office/officeart/2005/8/layout/lProcess3"/>
    <dgm:cxn modelId="{C5E6A92F-9CDB-4676-8D90-C65947965BD9}" type="presParOf" srcId="{6A1E8931-534E-4A33-A679-29638A12DD1C}" destId="{01959F56-FDAA-43D4-B3CF-7E23533FE1A1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4A43B8-4D1F-440C-87AF-20B3C5827288}">
      <dsp:nvSpPr>
        <dsp:cNvPr id="0" name=""/>
        <dsp:cNvSpPr/>
      </dsp:nvSpPr>
      <dsp:spPr>
        <a:xfrm>
          <a:off x="77627" y="552731"/>
          <a:ext cx="3526565" cy="1219010"/>
        </a:xfrm>
        <a:prstGeom prst="chevron">
          <a:avLst/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6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Основной показатель</a:t>
          </a:r>
          <a:endParaRPr lang="ru-RU" sz="36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7132" y="552731"/>
        <a:ext cx="2307555" cy="1219010"/>
      </dsp:txXfrm>
    </dsp:sp>
    <dsp:sp modelId="{01959F56-FDAA-43D4-B3CF-7E23533FE1A1}">
      <dsp:nvSpPr>
        <dsp:cNvPr id="0" name=""/>
        <dsp:cNvSpPr/>
      </dsp:nvSpPr>
      <dsp:spPr>
        <a:xfrm>
          <a:off x="3001110" y="553251"/>
          <a:ext cx="5624280" cy="1220387"/>
        </a:xfrm>
        <a:prstGeom prst="chevron">
          <a:avLst/>
        </a:prstGeom>
        <a:solidFill>
          <a:srgbClr val="DFDBF9">
            <a:alpha val="89804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Количество средних и крупных предприятий базовых несырьевых отраслей экономики, вовлеченных в реализацию национального проекта, ед. нарастающим итогом</a:t>
          </a:r>
          <a:endParaRPr lang="ru-RU" sz="1800" kern="1200" dirty="0"/>
        </a:p>
      </dsp:txBody>
      <dsp:txXfrm>
        <a:off x="3611304" y="553251"/>
        <a:ext cx="4403893" cy="1220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CBB47-E2BA-423B-8871-71256951F3A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534FD-BD46-453E-886C-B64039349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075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0567-EBF2-401F-9881-F277BABF806B}" type="datetime1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F7E4-3B86-4A8D-ABC7-C831BBEE1847}" type="datetime1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3FE3-359C-4777-AF37-3EF8831F996D}" type="datetime1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93EA-0B19-48A8-8AF6-27AD9F629D11}" type="datetime1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5FFC-ECC5-4509-8202-D23A3407A8CA}" type="datetime1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085B-35BC-4010-A3CE-BEFE26ACF3C3}" type="datetime1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9A3D-2A82-4BB0-88E0-5DC7603664F5}" type="datetime1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64EA1-5894-4251-8682-CF24E52565F7}" type="datetime1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3351-A585-4252-9BE1-6215F1C000BC}" type="datetime1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50AB-38B5-4BB0-878D-208DFCD24D19}" type="datetime1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8C46-6A7C-427D-B3A1-3FB479739938}" type="datetime1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2DB07-E5FE-49F9-945A-E019A3905FDA}" type="datetime1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16.jpeg"/><Relationship Id="rId12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18.jpeg"/><Relationship Id="rId5" Type="http://schemas.openxmlformats.org/officeDocument/2006/relationships/image" Target="../media/image14.png"/><Relationship Id="rId10" Type="http://schemas.microsoft.com/office/2007/relationships/hdphoto" Target="../media/hdphoto3.wdp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74291" y="652931"/>
            <a:ext cx="4769709" cy="1756664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chemeClr val="bg1"/>
                </a:solidFill>
                <a:latin typeface="+mn-lt"/>
              </a:rPr>
              <a:t>Национальный проект «Производительность труда и поддержка занятости»</a:t>
            </a:r>
            <a:br>
              <a:rPr lang="ru-RU" sz="34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3000" b="1" dirty="0" smtClean="0">
                <a:solidFill>
                  <a:schemeClr val="bg1"/>
                </a:solidFill>
                <a:latin typeface="+mn-lt"/>
              </a:rPr>
              <a:t>итоги 2020 года</a:t>
            </a:r>
            <a:endParaRPr lang="en-US" sz="3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4743" y="5459963"/>
            <a:ext cx="3818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Администрация </a:t>
            </a:r>
          </a:p>
          <a:p>
            <a:pPr algn="ctr"/>
            <a:r>
              <a:rPr lang="ru-RU" i="1" dirty="0" smtClean="0"/>
              <a:t>муниципального района </a:t>
            </a:r>
          </a:p>
          <a:p>
            <a:pPr algn="ctr"/>
            <a:r>
              <a:rPr lang="ru-RU" i="1" dirty="0" smtClean="0"/>
              <a:t>Волжский </a:t>
            </a:r>
          </a:p>
          <a:p>
            <a:pPr algn="ctr"/>
            <a:r>
              <a:rPr lang="ru-RU" i="1" dirty="0" smtClean="0"/>
              <a:t>Самарской области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9777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916" y="713096"/>
            <a:ext cx="7820167" cy="2511188"/>
          </a:xfrm>
          <a:prstGeom prst="roundRect">
            <a:avLst/>
          </a:prstGeom>
          <a:solidFill>
            <a:srgbClr val="8333ED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b="1" i="1" dirty="0">
                <a:solidFill>
                  <a:schemeClr val="bg1"/>
                </a:solidFill>
                <a:latin typeface="+mn-lt"/>
              </a:rPr>
              <a:t>Цель национального проекта </a:t>
            </a:r>
            <a:r>
              <a:rPr lang="ru-RU" sz="3600" dirty="0" smtClean="0">
                <a:latin typeface="+mj-lt"/>
              </a:rPr>
              <a:t>обеспечить </a:t>
            </a:r>
            <a:r>
              <a:rPr lang="ru-RU" sz="3600" dirty="0">
                <a:latin typeface="+mj-lt"/>
              </a:rPr>
              <a:t>рост производительности труда на средних и крупных предприятиях базовых несырьевых отраслей экономики не ниже 5% в год к 2024 </a:t>
            </a:r>
            <a:r>
              <a:rPr lang="ru-RU" sz="3600" dirty="0" smtClean="0">
                <a:latin typeface="+mj-lt"/>
              </a:rPr>
              <a:t>году</a:t>
            </a:r>
            <a:r>
              <a:rPr lang="ru-RU" sz="3600" dirty="0">
                <a:latin typeface="+mj-lt"/>
              </a:rPr>
              <a:t>.</a:t>
            </a:r>
            <a:endParaRPr lang="ru-RU" dirty="0">
              <a:latin typeface="+mj-lt"/>
            </a:endParaRPr>
          </a:p>
        </p:txBody>
      </p:sp>
      <p:pic>
        <p:nvPicPr>
          <p:cNvPr id="1026" name="Picture 2" descr="https://ot.sovet-rf.ru/images/25-converted-01.png?crc=2695293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222" y="3606846"/>
            <a:ext cx="4805556" cy="336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74778" y="6492875"/>
            <a:ext cx="2057400" cy="365125"/>
          </a:xfrm>
        </p:spPr>
        <p:txBody>
          <a:bodyPr/>
          <a:lstStyle/>
          <a:p>
            <a:fld id="{8408BC49-1B67-4826-A1F3-48AF839B00E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4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4" name="Группа 63"/>
          <p:cNvGrpSpPr/>
          <p:nvPr/>
        </p:nvGrpSpPr>
        <p:grpSpPr>
          <a:xfrm>
            <a:off x="640252" y="2492527"/>
            <a:ext cx="7984339" cy="3560378"/>
            <a:chOff x="640253" y="1827665"/>
            <a:chExt cx="7984339" cy="3560378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640254" y="1827665"/>
              <a:ext cx="7984337" cy="965656"/>
              <a:chOff x="593176" y="3606374"/>
              <a:chExt cx="7984337" cy="965656"/>
            </a:xfrm>
          </p:grpSpPr>
          <p:grpSp>
            <p:nvGrpSpPr>
              <p:cNvPr id="7" name="Группа 6"/>
              <p:cNvGrpSpPr/>
              <p:nvPr/>
            </p:nvGrpSpPr>
            <p:grpSpPr>
              <a:xfrm>
                <a:off x="593176" y="3606374"/>
                <a:ext cx="7984337" cy="965656"/>
                <a:chOff x="737216" y="2564911"/>
                <a:chExt cx="7376340" cy="2122447"/>
              </a:xfrm>
            </p:grpSpPr>
            <p:grpSp>
              <p:nvGrpSpPr>
                <p:cNvPr id="9" name="Группа 8"/>
                <p:cNvGrpSpPr/>
                <p:nvPr/>
              </p:nvGrpSpPr>
              <p:grpSpPr>
                <a:xfrm>
                  <a:off x="737216" y="2564911"/>
                  <a:ext cx="7376340" cy="2122447"/>
                  <a:chOff x="1378828" y="4799856"/>
                  <a:chExt cx="6379383" cy="1405003"/>
                </a:xfrm>
              </p:grpSpPr>
              <p:sp>
                <p:nvSpPr>
                  <p:cNvPr id="11" name="Rectangle 47"/>
                  <p:cNvSpPr/>
                  <p:nvPr/>
                </p:nvSpPr>
                <p:spPr>
                  <a:xfrm>
                    <a:off x="1487760" y="4895384"/>
                    <a:ext cx="6270451" cy="1309475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350"/>
                  </a:p>
                </p:txBody>
              </p:sp>
              <p:grpSp>
                <p:nvGrpSpPr>
                  <p:cNvPr id="12" name="Group 18"/>
                  <p:cNvGrpSpPr/>
                  <p:nvPr/>
                </p:nvGrpSpPr>
                <p:grpSpPr>
                  <a:xfrm>
                    <a:off x="1378828" y="4799856"/>
                    <a:ext cx="6290816" cy="1288357"/>
                    <a:chOff x="3925455" y="1191491"/>
                    <a:chExt cx="6400799" cy="1310880"/>
                  </a:xfrm>
                </p:grpSpPr>
                <p:sp>
                  <p:nvSpPr>
                    <p:cNvPr id="13" name="Rectangle 19"/>
                    <p:cNvSpPr/>
                    <p:nvPr/>
                  </p:nvSpPr>
                  <p:spPr>
                    <a:xfrm>
                      <a:off x="4895271" y="1191491"/>
                      <a:ext cx="5430983" cy="131088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 sz="1350"/>
                    </a:p>
                  </p:txBody>
                </p:sp>
                <p:grpSp>
                  <p:nvGrpSpPr>
                    <p:cNvPr id="14" name="Group 20"/>
                    <p:cNvGrpSpPr/>
                    <p:nvPr/>
                  </p:nvGrpSpPr>
                  <p:grpSpPr>
                    <a:xfrm>
                      <a:off x="3925455" y="1191491"/>
                      <a:ext cx="1163911" cy="1310880"/>
                      <a:chOff x="3925455" y="1191491"/>
                      <a:chExt cx="1163911" cy="1310880"/>
                    </a:xfrm>
                  </p:grpSpPr>
                  <p:sp>
                    <p:nvSpPr>
                      <p:cNvPr id="15" name="Rectangle 21"/>
                      <p:cNvSpPr/>
                      <p:nvPr/>
                    </p:nvSpPr>
                    <p:spPr>
                      <a:xfrm>
                        <a:off x="3925455" y="1191491"/>
                        <a:ext cx="969818" cy="1310880"/>
                      </a:xfrm>
                      <a:prstGeom prst="rect">
                        <a:avLst/>
                      </a:prstGeom>
                      <a:solidFill>
                        <a:srgbClr val="8333ED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ru-RU" sz="3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1</a:t>
                        </a:r>
                        <a:endParaRPr lang="en-US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sp>
                    <p:nvSpPr>
                      <p:cNvPr id="16" name="Isosceles Triangle 22"/>
                      <p:cNvSpPr/>
                      <p:nvPr/>
                    </p:nvSpPr>
                    <p:spPr>
                      <a:xfrm rot="5400000">
                        <a:off x="4698612" y="1790215"/>
                        <a:ext cx="587412" cy="194096"/>
                      </a:xfrm>
                      <a:prstGeom prst="triangle">
                        <a:avLst/>
                      </a:prstGeom>
                      <a:solidFill>
                        <a:srgbClr val="8333ED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lang="en-US" sz="1350"/>
                      </a:p>
                    </p:txBody>
                  </p:sp>
                </p:grpSp>
              </p:grpSp>
            </p:grpSp>
            <p:sp>
              <p:nvSpPr>
                <p:cNvPr id="10" name="Прямоугольник 9"/>
                <p:cNvSpPr/>
                <p:nvPr/>
              </p:nvSpPr>
              <p:spPr>
                <a:xfrm>
                  <a:off x="2089037" y="2684673"/>
                  <a:ext cx="5809146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ru-RU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" name="Прямоугольник 7"/>
              <p:cNvSpPr/>
              <p:nvPr/>
            </p:nvSpPr>
            <p:spPr>
              <a:xfrm>
                <a:off x="2024878" y="3640788"/>
                <a:ext cx="626233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dirty="0">
                    <a:cs typeface="Arial" pitchFamily="34" charset="0"/>
                  </a:rPr>
                  <a:t>Размещение информации о НП, критериях отбора предприятий и преимуществах участия в нем на официальном сайте муниципального </a:t>
                </a:r>
                <a:r>
                  <a:rPr lang="ru-RU" sz="1600" dirty="0" smtClean="0">
                    <a:cs typeface="Arial" pitchFamily="34" charset="0"/>
                  </a:rPr>
                  <a:t>района Волжский Самарской </a:t>
                </a:r>
                <a:r>
                  <a:rPr lang="ru-RU" sz="1600" dirty="0">
                    <a:cs typeface="Arial" pitchFamily="34" charset="0"/>
                  </a:rPr>
                  <a:t>области</a:t>
                </a:r>
                <a:endParaRPr lang="ru-RU" sz="1600" dirty="0">
                  <a:cs typeface="Arial" pitchFamily="34" charset="0"/>
                </a:endParaRPr>
              </a:p>
            </p:txBody>
          </p:sp>
        </p:grpSp>
        <p:grpSp>
          <p:nvGrpSpPr>
            <p:cNvPr id="40" name="Группа 39"/>
            <p:cNvGrpSpPr/>
            <p:nvPr/>
          </p:nvGrpSpPr>
          <p:grpSpPr>
            <a:xfrm>
              <a:off x="640253" y="4213569"/>
              <a:ext cx="7984338" cy="1174474"/>
              <a:chOff x="593176" y="3541559"/>
              <a:chExt cx="7984338" cy="1174474"/>
            </a:xfrm>
          </p:grpSpPr>
          <p:grpSp>
            <p:nvGrpSpPr>
              <p:cNvPr id="41" name="Группа 40"/>
              <p:cNvGrpSpPr/>
              <p:nvPr/>
            </p:nvGrpSpPr>
            <p:grpSpPr>
              <a:xfrm>
                <a:off x="593176" y="3606375"/>
                <a:ext cx="7984338" cy="1109658"/>
                <a:chOff x="737216" y="2564912"/>
                <a:chExt cx="7376341" cy="2438953"/>
              </a:xfrm>
            </p:grpSpPr>
            <p:grpSp>
              <p:nvGrpSpPr>
                <p:cNvPr id="43" name="Группа 42"/>
                <p:cNvGrpSpPr/>
                <p:nvPr/>
              </p:nvGrpSpPr>
              <p:grpSpPr>
                <a:xfrm>
                  <a:off x="737216" y="2564912"/>
                  <a:ext cx="7376341" cy="2438953"/>
                  <a:chOff x="1378828" y="4799852"/>
                  <a:chExt cx="6379384" cy="1614520"/>
                </a:xfrm>
              </p:grpSpPr>
              <p:sp>
                <p:nvSpPr>
                  <p:cNvPr id="45" name="Rectangle 47"/>
                  <p:cNvSpPr/>
                  <p:nvPr/>
                </p:nvSpPr>
                <p:spPr>
                  <a:xfrm>
                    <a:off x="1487760" y="4895382"/>
                    <a:ext cx="6270452" cy="151899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350"/>
                  </a:p>
                </p:txBody>
              </p:sp>
              <p:grpSp>
                <p:nvGrpSpPr>
                  <p:cNvPr id="46" name="Group 18"/>
                  <p:cNvGrpSpPr/>
                  <p:nvPr/>
                </p:nvGrpSpPr>
                <p:grpSpPr>
                  <a:xfrm>
                    <a:off x="1378828" y="4799852"/>
                    <a:ext cx="6290816" cy="1476956"/>
                    <a:chOff x="3925455" y="1191487"/>
                    <a:chExt cx="6400799" cy="1502776"/>
                  </a:xfrm>
                </p:grpSpPr>
                <p:sp>
                  <p:nvSpPr>
                    <p:cNvPr id="47" name="Rectangle 19"/>
                    <p:cNvSpPr/>
                    <p:nvPr/>
                  </p:nvSpPr>
                  <p:spPr>
                    <a:xfrm>
                      <a:off x="4895271" y="1191487"/>
                      <a:ext cx="5430983" cy="15027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 sz="1350"/>
                    </a:p>
                  </p:txBody>
                </p:sp>
                <p:grpSp>
                  <p:nvGrpSpPr>
                    <p:cNvPr id="48" name="Group 20"/>
                    <p:cNvGrpSpPr/>
                    <p:nvPr/>
                  </p:nvGrpSpPr>
                  <p:grpSpPr>
                    <a:xfrm>
                      <a:off x="3925455" y="1191487"/>
                      <a:ext cx="1163910" cy="1502776"/>
                      <a:chOff x="3925455" y="1191487"/>
                      <a:chExt cx="1163910" cy="1502776"/>
                    </a:xfrm>
                  </p:grpSpPr>
                  <p:sp>
                    <p:nvSpPr>
                      <p:cNvPr id="49" name="Rectangle 21"/>
                      <p:cNvSpPr/>
                      <p:nvPr/>
                    </p:nvSpPr>
                    <p:spPr>
                      <a:xfrm>
                        <a:off x="3925455" y="1191487"/>
                        <a:ext cx="969818" cy="1502776"/>
                      </a:xfrm>
                      <a:prstGeom prst="rect">
                        <a:avLst/>
                      </a:prstGeom>
                      <a:solidFill>
                        <a:srgbClr val="8333ED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ru-RU" sz="3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3</a:t>
                        </a:r>
                        <a:endParaRPr lang="en-US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sp>
                    <p:nvSpPr>
                      <p:cNvPr id="50" name="Isosceles Triangle 22"/>
                      <p:cNvSpPr/>
                      <p:nvPr/>
                    </p:nvSpPr>
                    <p:spPr>
                      <a:xfrm rot="5400000">
                        <a:off x="4655614" y="1833207"/>
                        <a:ext cx="673406" cy="194096"/>
                      </a:xfrm>
                      <a:prstGeom prst="triangle">
                        <a:avLst/>
                      </a:prstGeom>
                      <a:solidFill>
                        <a:srgbClr val="8333ED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lang="en-US" sz="1350"/>
                      </a:p>
                    </p:txBody>
                  </p:sp>
                </p:grpSp>
              </p:grpSp>
            </p:grpSp>
            <p:sp>
              <p:nvSpPr>
                <p:cNvPr id="44" name="Прямоугольник 43"/>
                <p:cNvSpPr/>
                <p:nvPr/>
              </p:nvSpPr>
              <p:spPr>
                <a:xfrm>
                  <a:off x="2089037" y="2684673"/>
                  <a:ext cx="5809146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ru-RU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2" name="Прямоугольник 41"/>
              <p:cNvSpPr/>
              <p:nvPr/>
            </p:nvSpPr>
            <p:spPr>
              <a:xfrm>
                <a:off x="2069235" y="3541559"/>
                <a:ext cx="6262337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dirty="0">
                    <a:cs typeface="Arial" pitchFamily="34" charset="0"/>
                  </a:rPr>
                  <a:t>Обеспечение участия представителей </a:t>
                </a:r>
                <a:r>
                  <a:rPr lang="ru-RU" sz="1600" dirty="0">
                    <a:cs typeface="Arial" pitchFamily="34" charset="0"/>
                  </a:rPr>
                  <a:t>МО, </a:t>
                </a:r>
                <a:r>
                  <a:rPr lang="ru-RU" sz="1600" dirty="0">
                    <a:cs typeface="Arial" pitchFamily="34" charset="0"/>
                  </a:rPr>
                  <a:t>предприятий, расположенных на </a:t>
                </a:r>
                <a:r>
                  <a:rPr lang="ru-RU" sz="1600" dirty="0">
                    <a:cs typeface="Arial" pitchFamily="34" charset="0"/>
                  </a:rPr>
                  <a:t>территории Волжского района, </a:t>
                </a:r>
                <a:r>
                  <a:rPr lang="ru-RU" sz="1600" dirty="0">
                    <a:cs typeface="Arial" pitchFamily="34" charset="0"/>
                  </a:rPr>
                  <a:t>в совместных совещаниях по разъяснению условий и преимуществах участия в проекте с предприятиями – потенциальными участниками проекта</a:t>
                </a:r>
              </a:p>
            </p:txBody>
          </p:sp>
        </p:grpSp>
        <p:grpSp>
          <p:nvGrpSpPr>
            <p:cNvPr id="51" name="Группа 50"/>
            <p:cNvGrpSpPr/>
            <p:nvPr/>
          </p:nvGrpSpPr>
          <p:grpSpPr>
            <a:xfrm>
              <a:off x="640254" y="3053503"/>
              <a:ext cx="7984338" cy="965656"/>
              <a:chOff x="593176" y="3606374"/>
              <a:chExt cx="7984338" cy="965656"/>
            </a:xfrm>
          </p:grpSpPr>
          <p:grpSp>
            <p:nvGrpSpPr>
              <p:cNvPr id="52" name="Группа 51"/>
              <p:cNvGrpSpPr/>
              <p:nvPr/>
            </p:nvGrpSpPr>
            <p:grpSpPr>
              <a:xfrm>
                <a:off x="593176" y="3606374"/>
                <a:ext cx="7984338" cy="965656"/>
                <a:chOff x="737216" y="2564911"/>
                <a:chExt cx="7376341" cy="2122447"/>
              </a:xfrm>
            </p:grpSpPr>
            <p:grpSp>
              <p:nvGrpSpPr>
                <p:cNvPr id="54" name="Группа 53"/>
                <p:cNvGrpSpPr/>
                <p:nvPr/>
              </p:nvGrpSpPr>
              <p:grpSpPr>
                <a:xfrm>
                  <a:off x="737216" y="2564911"/>
                  <a:ext cx="7376341" cy="2122447"/>
                  <a:chOff x="1378828" y="4799856"/>
                  <a:chExt cx="6379384" cy="1405003"/>
                </a:xfrm>
              </p:grpSpPr>
              <p:sp>
                <p:nvSpPr>
                  <p:cNvPr id="56" name="Rectangle 47"/>
                  <p:cNvSpPr/>
                  <p:nvPr/>
                </p:nvSpPr>
                <p:spPr>
                  <a:xfrm>
                    <a:off x="1487760" y="4895384"/>
                    <a:ext cx="6270452" cy="1309475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350"/>
                  </a:p>
                </p:txBody>
              </p:sp>
              <p:grpSp>
                <p:nvGrpSpPr>
                  <p:cNvPr id="57" name="Group 18"/>
                  <p:cNvGrpSpPr/>
                  <p:nvPr/>
                </p:nvGrpSpPr>
                <p:grpSpPr>
                  <a:xfrm>
                    <a:off x="1378828" y="4799856"/>
                    <a:ext cx="6290816" cy="1288358"/>
                    <a:chOff x="3925455" y="1191491"/>
                    <a:chExt cx="6400799" cy="1310881"/>
                  </a:xfrm>
                </p:grpSpPr>
                <p:sp>
                  <p:nvSpPr>
                    <p:cNvPr id="58" name="Rectangle 19"/>
                    <p:cNvSpPr/>
                    <p:nvPr/>
                  </p:nvSpPr>
                  <p:spPr>
                    <a:xfrm>
                      <a:off x="4895271" y="1191492"/>
                      <a:ext cx="5430983" cy="131088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 sz="1350"/>
                    </a:p>
                  </p:txBody>
                </p:sp>
                <p:grpSp>
                  <p:nvGrpSpPr>
                    <p:cNvPr id="59" name="Group 20"/>
                    <p:cNvGrpSpPr/>
                    <p:nvPr/>
                  </p:nvGrpSpPr>
                  <p:grpSpPr>
                    <a:xfrm>
                      <a:off x="3925455" y="1191491"/>
                      <a:ext cx="1163911" cy="1310880"/>
                      <a:chOff x="3925455" y="1191491"/>
                      <a:chExt cx="1163911" cy="1310880"/>
                    </a:xfrm>
                  </p:grpSpPr>
                  <p:sp>
                    <p:nvSpPr>
                      <p:cNvPr id="60" name="Rectangle 21"/>
                      <p:cNvSpPr/>
                      <p:nvPr/>
                    </p:nvSpPr>
                    <p:spPr>
                      <a:xfrm>
                        <a:off x="3925455" y="1191491"/>
                        <a:ext cx="969818" cy="1310880"/>
                      </a:xfrm>
                      <a:prstGeom prst="rect">
                        <a:avLst/>
                      </a:prstGeom>
                      <a:solidFill>
                        <a:srgbClr val="8333ED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ru-RU" sz="3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2</a:t>
                        </a:r>
                        <a:endParaRPr lang="en-US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sp>
                    <p:nvSpPr>
                      <p:cNvPr id="61" name="Isosceles Triangle 22"/>
                      <p:cNvSpPr/>
                      <p:nvPr/>
                    </p:nvSpPr>
                    <p:spPr>
                      <a:xfrm rot="5400000">
                        <a:off x="4698612" y="1790215"/>
                        <a:ext cx="587412" cy="194096"/>
                      </a:xfrm>
                      <a:prstGeom prst="triangle">
                        <a:avLst/>
                      </a:prstGeom>
                      <a:solidFill>
                        <a:srgbClr val="8333ED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lang="en-US" sz="1350"/>
                      </a:p>
                    </p:txBody>
                  </p:sp>
                </p:grpSp>
              </p:grpSp>
            </p:grpSp>
            <p:sp>
              <p:nvSpPr>
                <p:cNvPr id="55" name="Прямоугольник 54"/>
                <p:cNvSpPr/>
                <p:nvPr/>
              </p:nvSpPr>
              <p:spPr>
                <a:xfrm>
                  <a:off x="2089037" y="2684673"/>
                  <a:ext cx="5809146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ru-RU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53" name="Прямоугольник 52"/>
              <p:cNvSpPr/>
              <p:nvPr/>
            </p:nvSpPr>
            <p:spPr>
              <a:xfrm>
                <a:off x="2056418" y="3606374"/>
                <a:ext cx="626233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dirty="0">
                    <a:cs typeface="Arial" pitchFamily="34" charset="0"/>
                  </a:rPr>
                  <a:t>Рассылка информационных писем о НП, критериях отбора предприятий и предоставляемых мерах поддержки в адрес промышленных предприятий – потенциальных участников проекта </a:t>
                </a:r>
              </a:p>
            </p:txBody>
          </p:sp>
        </p:grpSp>
      </p:grpSp>
      <p:sp>
        <p:nvSpPr>
          <p:cNvPr id="65" name="TextBox 64"/>
          <p:cNvSpPr txBox="1"/>
          <p:nvPr/>
        </p:nvSpPr>
        <p:spPr>
          <a:xfrm>
            <a:off x="640252" y="586854"/>
            <a:ext cx="79843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/>
              <a:t>Роль муниципального </a:t>
            </a:r>
            <a:r>
              <a:rPr lang="ru-RU" sz="2200" b="1" dirty="0" smtClean="0"/>
              <a:t>района Волжский в </a:t>
            </a:r>
            <a:r>
              <a:rPr lang="ru-RU" sz="2200" b="1" dirty="0"/>
              <a:t>реализации НП заключается в организации вовлечения предприятий в число участников проекта, для этого необходимо на муниципальном уровне провести следующую </a:t>
            </a:r>
            <a:r>
              <a:rPr lang="ru-RU" sz="2200" b="1" dirty="0" smtClean="0"/>
              <a:t>работу:</a:t>
            </a:r>
            <a:endParaRPr lang="ru-RU" sz="2200" b="1" dirty="0"/>
          </a:p>
        </p:txBody>
      </p:sp>
      <p:sp>
        <p:nvSpPr>
          <p:cNvPr id="66" name="Номер слайда 65"/>
          <p:cNvSpPr>
            <a:spLocks noGrp="1"/>
          </p:cNvSpPr>
          <p:nvPr>
            <p:ph type="sldNum" sz="quarter" idx="12"/>
          </p:nvPr>
        </p:nvSpPr>
        <p:spPr>
          <a:xfrm>
            <a:off x="6977171" y="6492875"/>
            <a:ext cx="2057400" cy="365125"/>
          </a:xfrm>
        </p:spPr>
        <p:txBody>
          <a:bodyPr/>
          <a:lstStyle/>
          <a:p>
            <a:fld id="{8408BC49-1B67-4826-A1F3-48AF839B00E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70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55909559"/>
              </p:ext>
            </p:extLst>
          </p:nvPr>
        </p:nvGraphicFramePr>
        <p:xfrm>
          <a:off x="307074" y="13649"/>
          <a:ext cx="8720919" cy="2019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623018"/>
              </p:ext>
            </p:extLst>
          </p:nvPr>
        </p:nvGraphicFramePr>
        <p:xfrm>
          <a:off x="661715" y="4285123"/>
          <a:ext cx="4858604" cy="2037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8606"/>
                <a:gridCol w="1483544"/>
                <a:gridCol w="1446454"/>
              </a:tblGrid>
              <a:tr h="6142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latin typeface="+mj-lt"/>
                        </a:rPr>
                        <a:t>2019г.</a:t>
                      </a:r>
                      <a:endParaRPr lang="ru-RU" sz="19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latin typeface="+mj-lt"/>
                        </a:rPr>
                        <a:t>2020г.</a:t>
                      </a:r>
                      <a:endParaRPr lang="ru-RU" sz="1900" b="1" dirty="0">
                        <a:latin typeface="+mj-lt"/>
                      </a:endParaRPr>
                    </a:p>
                  </a:txBody>
                  <a:tcPr anchor="ctr"/>
                </a:tc>
              </a:tr>
              <a:tr h="711516">
                <a:tc>
                  <a:txBody>
                    <a:bodyPr/>
                    <a:lstStyle/>
                    <a:p>
                      <a:r>
                        <a:rPr lang="ru-RU" sz="1900" b="0" i="0" dirty="0" smtClean="0">
                          <a:effectLst/>
                          <a:latin typeface="+mj-lt"/>
                        </a:rPr>
                        <a:t>Плановое значение</a:t>
                      </a:r>
                      <a:endParaRPr lang="ru-RU" sz="1900" b="0" i="0" dirty="0"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 anchor="ctr"/>
                </a:tc>
              </a:tr>
              <a:tr h="711516">
                <a:tc>
                  <a:txBody>
                    <a:bodyPr/>
                    <a:lstStyle/>
                    <a:p>
                      <a:r>
                        <a:rPr lang="ru-RU" sz="1900" b="0" i="0" dirty="0" smtClean="0">
                          <a:effectLst/>
                          <a:latin typeface="+mj-lt"/>
                        </a:rPr>
                        <a:t>Фактическое исполнение</a:t>
                      </a:r>
                      <a:endParaRPr lang="ru-RU" sz="1900" b="0" i="0" dirty="0"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056" name="Picture 8" descr="https://static.tildacdn.com/tild6364-6537-4531-b537-313262623034/graph-2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2"/>
          <a:stretch/>
        </p:blipFill>
        <p:spPr bwMode="auto">
          <a:xfrm>
            <a:off x="5854887" y="3534125"/>
            <a:ext cx="3289113" cy="303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66181" y="3542613"/>
            <a:ext cx="547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Выполнение декомпозированного показателя в </a:t>
            </a:r>
            <a:r>
              <a:rPr lang="ru-RU" b="1" i="1" dirty="0" err="1" smtClean="0"/>
              <a:t>м.р.Волжский</a:t>
            </a:r>
            <a:r>
              <a:rPr lang="ru-RU" b="1" i="1" dirty="0" smtClean="0"/>
              <a:t> Самарской области</a:t>
            </a:r>
            <a:endParaRPr lang="ru-RU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64275" y="1951672"/>
            <a:ext cx="7724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Участие предприятий в реализации мероприятий нацпроекта предусматривает  реализацию пилотного проекта на предприятии, по итогам которого снижается время протекания процесса, запасы незавершенного производства, увеличивается выработка на 1 сотрудника. 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90213" y="6492875"/>
            <a:ext cx="2057400" cy="365125"/>
          </a:xfrm>
        </p:spPr>
        <p:txBody>
          <a:bodyPr/>
          <a:lstStyle/>
          <a:p>
            <a:fld id="{8408BC49-1B67-4826-A1F3-48AF839B00E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27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ООО «Самарский завод слоистых пластиков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9876" y="409949"/>
            <a:ext cx="7983941" cy="2308324"/>
          </a:xfrm>
          <a:prstGeom prst="rect">
            <a:avLst/>
          </a:prstGeom>
          <a:ln w="28575">
            <a:solidFill>
              <a:srgbClr val="8333ED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/>
              <a:t>В</a:t>
            </a:r>
            <a:r>
              <a:rPr lang="ru-RU" b="1" dirty="0" smtClean="0"/>
              <a:t> </a:t>
            </a:r>
            <a:r>
              <a:rPr lang="ru-RU" b="1" dirty="0"/>
              <a:t>2019 году </a:t>
            </a:r>
            <a:r>
              <a:rPr lang="ru-RU" dirty="0"/>
              <a:t>было подписано соглашение о взаимодействии при реализации мероприятий национального проекта «Производительность труда и поддержка занятости» между </a:t>
            </a:r>
            <a:r>
              <a:rPr lang="ru-RU" dirty="0" smtClean="0"/>
              <a:t>Министерством </a:t>
            </a:r>
            <a:r>
              <a:rPr lang="ru-RU" dirty="0"/>
              <a:t>промышленности и торговли Самарской области с предприятиями: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ООО </a:t>
            </a:r>
            <a:r>
              <a:rPr lang="ru-RU" dirty="0"/>
              <a:t>«Пегас-Агро</a:t>
            </a:r>
            <a:r>
              <a:rPr lang="ru-RU" dirty="0" smtClean="0"/>
              <a:t>»;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ООО </a:t>
            </a:r>
            <a:r>
              <a:rPr lang="ru-RU" dirty="0"/>
              <a:t>«Самарский </a:t>
            </a:r>
            <a:r>
              <a:rPr lang="ru-RU" dirty="0" err="1"/>
              <a:t>Стройфарфор</a:t>
            </a:r>
            <a:r>
              <a:rPr lang="ru-RU" dirty="0" smtClean="0"/>
              <a:t>»;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ООО </a:t>
            </a:r>
            <a:r>
              <a:rPr lang="ru-RU" dirty="0"/>
              <a:t>«Новел групп</a:t>
            </a:r>
            <a:r>
              <a:rPr lang="ru-RU" dirty="0" smtClean="0"/>
              <a:t>»;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ООО </a:t>
            </a:r>
            <a:r>
              <a:rPr lang="ru-RU" dirty="0"/>
              <a:t>«Самарский завод слоистых пластиков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3074" name="Picture 2" descr="https://poisk-firm.ru/storage/employer/logo/78/06/ba/ff7e9aec0245ab68a8370f9e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827" y="3008920"/>
            <a:ext cx="2139563" cy="1816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938" y="3117587"/>
            <a:ext cx="2770767" cy="1693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http://tmregister.ru/base/NEW/4880/488098/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84" y="5245547"/>
            <a:ext cx="3534686" cy="132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34"/>
          <a:stretch/>
        </p:blipFill>
        <p:spPr bwMode="auto">
          <a:xfrm>
            <a:off x="805218" y="5190650"/>
            <a:ext cx="3766782" cy="1382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49270" y="6492875"/>
            <a:ext cx="2099196" cy="365125"/>
          </a:xfrm>
        </p:spPr>
        <p:txBody>
          <a:bodyPr/>
          <a:lstStyle/>
          <a:p>
            <a:fld id="{8408BC49-1B67-4826-A1F3-48AF839B00E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27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53735" y="6457981"/>
            <a:ext cx="2057400" cy="365125"/>
          </a:xfrm>
        </p:spPr>
        <p:txBody>
          <a:bodyPr/>
          <a:lstStyle/>
          <a:p>
            <a:fld id="{8408BC49-1B67-4826-A1F3-48AF839B00E7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9876" y="409949"/>
            <a:ext cx="7983941" cy="1477328"/>
          </a:xfrm>
          <a:prstGeom prst="rect">
            <a:avLst/>
          </a:prstGeom>
          <a:ln w="28575">
            <a:solidFill>
              <a:srgbClr val="8333ED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В</a:t>
            </a:r>
            <a:r>
              <a:rPr lang="ru-RU" b="1" dirty="0" smtClean="0">
                <a:solidFill>
                  <a:schemeClr val="tx1"/>
                </a:solidFill>
              </a:rPr>
              <a:t> июле 2020 года </a:t>
            </a:r>
            <a:r>
              <a:rPr lang="ru-RU" dirty="0">
                <a:solidFill>
                  <a:schemeClr val="tx1"/>
                </a:solidFill>
              </a:rPr>
              <a:t>подписано соглашение о взаимодействии при реализации мероприятий национального проекта «Производительность труда и поддержка занятости» между министерством промышленности и торговли Самарской области с </a:t>
            </a:r>
            <a:r>
              <a:rPr lang="ru-RU" b="1" dirty="0">
                <a:solidFill>
                  <a:schemeClr val="tx1"/>
                </a:solidFill>
              </a:rPr>
              <a:t>ООО «</a:t>
            </a:r>
            <a:r>
              <a:rPr lang="ru-RU" b="1" dirty="0" err="1">
                <a:solidFill>
                  <a:schemeClr val="tx1"/>
                </a:solidFill>
              </a:rPr>
              <a:t>Кухмастер</a:t>
            </a:r>
            <a:r>
              <a:rPr lang="ru-RU" b="1" dirty="0" smtClean="0">
                <a:solidFill>
                  <a:schemeClr val="tx1"/>
                </a:solidFill>
              </a:rPr>
              <a:t>». </a:t>
            </a: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августе </a:t>
            </a:r>
            <a:r>
              <a:rPr lang="ru-RU" dirty="0" smtClean="0">
                <a:solidFill>
                  <a:schemeClr val="tx1"/>
                </a:solidFill>
              </a:rPr>
              <a:t>подписано соглашение о </a:t>
            </a:r>
            <a:r>
              <a:rPr lang="ru-RU" dirty="0">
                <a:solidFill>
                  <a:schemeClr val="tx1"/>
                </a:solidFill>
              </a:rPr>
              <a:t>взаимодействии с </a:t>
            </a:r>
            <a:r>
              <a:rPr lang="ru-RU" b="1" dirty="0">
                <a:solidFill>
                  <a:schemeClr val="tx1"/>
                </a:solidFill>
              </a:rPr>
              <a:t>ООО «</a:t>
            </a:r>
            <a:r>
              <a:rPr lang="ru-RU" b="1" dirty="0" err="1">
                <a:solidFill>
                  <a:schemeClr val="tx1"/>
                </a:solidFill>
              </a:rPr>
              <a:t>Текомплекс</a:t>
            </a:r>
            <a:r>
              <a:rPr lang="ru-RU" b="1" dirty="0">
                <a:solidFill>
                  <a:schemeClr val="tx1"/>
                </a:solidFill>
              </a:rPr>
              <a:t>» </a:t>
            </a:r>
            <a:r>
              <a:rPr lang="ru-RU" dirty="0">
                <a:solidFill>
                  <a:schemeClr val="tx1"/>
                </a:solidFill>
              </a:rPr>
              <a:t>и </a:t>
            </a:r>
            <a:r>
              <a:rPr lang="ru-RU" b="1" dirty="0">
                <a:solidFill>
                  <a:schemeClr val="tx1"/>
                </a:solidFill>
              </a:rPr>
              <a:t>ООО «АБЗ-1»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Picture 2" descr="C:\Users\nikiforova_ti\Desktop\gho08_m71b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83" y="2085772"/>
            <a:ext cx="3277031" cy="2208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415" y="2077112"/>
            <a:ext cx="3324855" cy="2216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C:\Users\mikalkina_ev\Desktop\XXXL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061" y="4448262"/>
            <a:ext cx="3499877" cy="2245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427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41A6548-FA2E-45C9-B3E3-009D51E5AC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rcRect t="35663" b="42592"/>
          <a:stretch/>
        </p:blipFill>
        <p:spPr>
          <a:xfrm>
            <a:off x="1" y="857556"/>
            <a:ext cx="9143999" cy="88705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0AF3D9-0F39-4203-B4A5-64139EEFF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7577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A6BE9C8F-CD21-4249-BEA5-C135D0EB339C}"/>
              </a:ext>
            </a:extLst>
          </p:cNvPr>
          <p:cNvSpPr/>
          <p:nvPr/>
        </p:nvSpPr>
        <p:spPr>
          <a:xfrm>
            <a:off x="0" y="0"/>
            <a:ext cx="9143999" cy="840259"/>
          </a:xfrm>
          <a:prstGeom prst="rect">
            <a:avLst/>
          </a:prstGeom>
          <a:solidFill>
            <a:srgbClr val="8333ED"/>
          </a:solidFill>
          <a:ln>
            <a:solidFill>
              <a:srgbClr val="8333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Участники национального проекта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6E5A83D-CCB5-476A-BC9A-CA46151048D1}"/>
              </a:ext>
            </a:extLst>
          </p:cNvPr>
          <p:cNvSpPr txBox="1"/>
          <p:nvPr/>
        </p:nvSpPr>
        <p:spPr>
          <a:xfrm>
            <a:off x="259490" y="947142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«САМАРСКИЙ СТРОЙФАРФОР» – САНИТАРНО-СТРОИТЕЛЬНЫЕ ИЗДЕЛИЯ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-5" y="1744615"/>
            <a:ext cx="9144000" cy="794337"/>
            <a:chOff x="-1" y="2603771"/>
            <a:chExt cx="9144000" cy="794337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xmlns="" id="{3D2E7921-C82D-48CB-B77B-E5458B5114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6633" b="41585"/>
            <a:stretch/>
          </p:blipFill>
          <p:spPr>
            <a:xfrm>
              <a:off x="-1" y="2603771"/>
              <a:ext cx="9144000" cy="794337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AD2A759E-9B66-4322-AA37-AE19F5C3A2E8}"/>
                </a:ext>
              </a:extLst>
            </p:cNvPr>
            <p:cNvSpPr txBox="1"/>
            <p:nvPr/>
          </p:nvSpPr>
          <p:spPr>
            <a:xfrm>
              <a:off x="552658" y="2800884"/>
              <a:ext cx="81414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«КУХМАСТЕР» – КОНДИТЕРСКАЯ И ТОМАТНАЯ ПРОДУКЦИЯ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-5" y="2538952"/>
            <a:ext cx="9144000" cy="777318"/>
            <a:chOff x="-4" y="3398108"/>
            <a:chExt cx="9144000" cy="777318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EAA98027-BC6E-41D0-930B-AA1D7E979C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56580" b="24091"/>
            <a:stretch/>
          </p:blipFill>
          <p:spPr>
            <a:xfrm>
              <a:off x="-4" y="3398108"/>
              <a:ext cx="9144000" cy="77731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044BCB0C-D794-4E72-8ED3-1969BBACCF47}"/>
                </a:ext>
              </a:extLst>
            </p:cNvPr>
            <p:cNvSpPr txBox="1"/>
            <p:nvPr/>
          </p:nvSpPr>
          <p:spPr>
            <a:xfrm>
              <a:off x="934749" y="3586712"/>
              <a:ext cx="72744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u="sng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ПЕГАС-АГРО» - СЕЛЬСКОХОЗЯЙСТВЕННАЯ ТЕХНИКА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-5" y="3316270"/>
            <a:ext cx="9144000" cy="764411"/>
            <a:chOff x="-5" y="3316270"/>
            <a:chExt cx="9144000" cy="764411"/>
          </a:xfrm>
        </p:grpSpPr>
        <p:pic>
          <p:nvPicPr>
            <p:cNvPr id="6146" name="Picture 2" descr="https://avatars.mds.yandex.net/get-altay/374295/2a0000015b16dd83a03f18b7720ceefefb3b/XXXL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982"/>
            <a:stretch/>
          </p:blipFill>
          <p:spPr bwMode="auto">
            <a:xfrm>
              <a:off x="-5" y="3316270"/>
              <a:ext cx="9144000" cy="764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AD2A759E-9B66-4322-AA37-AE19F5C3A2E8}"/>
                </a:ext>
              </a:extLst>
            </p:cNvPr>
            <p:cNvSpPr txBox="1"/>
            <p:nvPr/>
          </p:nvSpPr>
          <p:spPr>
            <a:xfrm>
              <a:off x="703475" y="3498420"/>
              <a:ext cx="77370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«НОВЕЛ ГРУПП» </a:t>
              </a:r>
              <a:r>
                <a:rPr lang="ru-RU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ru-RU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ПРОИЗВОДСТВО ФЕНОЛЬНОЙ БУМАГИ</a:t>
              </a:r>
              <a:endPara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-10" y="4080681"/>
            <a:ext cx="9144000" cy="972000"/>
            <a:chOff x="-10" y="4080681"/>
            <a:chExt cx="9144005" cy="1050877"/>
          </a:xfrm>
        </p:grpSpPr>
        <p:pic>
          <p:nvPicPr>
            <p:cNvPr id="6148" name="Picture 4" descr="https://volga.center/upload/iblock/abd/abd0a9dcfa1affe723071b47e9ba499c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06" b="16521"/>
            <a:stretch/>
          </p:blipFill>
          <p:spPr bwMode="auto">
            <a:xfrm>
              <a:off x="-10" y="4080681"/>
              <a:ext cx="9144005" cy="1050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AD2A759E-9B66-4322-AA37-AE19F5C3A2E8}"/>
                </a:ext>
              </a:extLst>
            </p:cNvPr>
            <p:cNvSpPr txBox="1"/>
            <p:nvPr/>
          </p:nvSpPr>
          <p:spPr>
            <a:xfrm>
              <a:off x="75055" y="4252176"/>
              <a:ext cx="89938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«САМАРСКИЙ ЗАВОД СЛОИСТЫХ ПЛАСТИКОВ» </a:t>
              </a:r>
              <a:r>
                <a:rPr lang="ru-RU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ПРОИЗВОДСТВО </a:t>
              </a:r>
              <a:r>
                <a:rPr lang="ru-RU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ДЕКОРАТИВНОГО БУМАЖНО-СЛОИСТОГО ПЛАСТИКА</a:t>
              </a:r>
              <a:endPara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" y="5052682"/>
            <a:ext cx="9144000" cy="925038"/>
            <a:chOff x="1" y="5052682"/>
            <a:chExt cx="9144000" cy="925038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84" b="7298"/>
            <a:stretch/>
          </p:blipFill>
          <p:spPr bwMode="auto">
            <a:xfrm>
              <a:off x="1" y="5052682"/>
              <a:ext cx="9144000" cy="925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AD2A759E-9B66-4322-AA37-AE19F5C3A2E8}"/>
                </a:ext>
              </a:extLst>
            </p:cNvPr>
            <p:cNvSpPr txBox="1"/>
            <p:nvPr/>
          </p:nvSpPr>
          <p:spPr>
            <a:xfrm>
              <a:off x="1104695" y="5315146"/>
              <a:ext cx="72394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«ТЕХКОМПЛЕКС» </a:t>
              </a:r>
              <a:r>
                <a:rPr lang="ru-RU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ru-RU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РЕМОНТ ПОДВИЖНОГО СОСТАВА</a:t>
              </a:r>
              <a:endPara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151" name="Picture 7" descr="https://pbs.twimg.com/media/CnuOjnPWAAAeUD7.jpg:large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664"/>
          <a:stretch/>
        </p:blipFill>
        <p:spPr bwMode="auto">
          <a:xfrm>
            <a:off x="-10" y="5977720"/>
            <a:ext cx="9144010" cy="88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D2A759E-9B66-4322-AA37-AE19F5C3A2E8}"/>
              </a:ext>
            </a:extLst>
          </p:cNvPr>
          <p:cNvSpPr txBox="1"/>
          <p:nvPr/>
        </p:nvSpPr>
        <p:spPr>
          <a:xfrm>
            <a:off x="3015809" y="6217804"/>
            <a:ext cx="3610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«АБЗ-1»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АСФАЛЬОБЕТОН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89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</TotalTime>
  <Words>380</Words>
  <Application>Microsoft Office PowerPoint</Application>
  <PresentationFormat>Экран (4:3)</PresentationFormat>
  <Paragraphs>45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Национальный проект «Производительность труда и поддержка занятости» итоги 2020 года</vt:lpstr>
      <vt:lpstr>Цель национального проекта обеспечить рост производительности труда на средних и крупных предприятиях базовых несырьевых отраслей экономики не ниже 5% в год к 2024 году.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Гостенина Анастасия Сергеевна</cp:lastModifiedBy>
  <cp:revision>32</cp:revision>
  <dcterms:created xsi:type="dcterms:W3CDTF">2019-02-21T15:01:25Z</dcterms:created>
  <dcterms:modified xsi:type="dcterms:W3CDTF">2021-02-03T12:55:09Z</dcterms:modified>
</cp:coreProperties>
</file>