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3" r:id="rId2"/>
  </p:sldMasterIdLst>
  <p:notesMasterIdLst>
    <p:notesMasterId r:id="rId56"/>
  </p:notesMasterIdLst>
  <p:sldIdLst>
    <p:sldId id="344" r:id="rId3"/>
    <p:sldId id="687" r:id="rId4"/>
    <p:sldId id="688" r:id="rId5"/>
    <p:sldId id="689" r:id="rId6"/>
    <p:sldId id="690" r:id="rId7"/>
    <p:sldId id="691" r:id="rId8"/>
    <p:sldId id="692" r:id="rId9"/>
    <p:sldId id="720" r:id="rId10"/>
    <p:sldId id="564" r:id="rId11"/>
    <p:sldId id="554" r:id="rId12"/>
    <p:sldId id="572" r:id="rId13"/>
    <p:sldId id="666" r:id="rId14"/>
    <p:sldId id="610" r:id="rId15"/>
    <p:sldId id="693" r:id="rId16"/>
    <p:sldId id="574" r:id="rId17"/>
    <p:sldId id="695" r:id="rId18"/>
    <p:sldId id="697" r:id="rId19"/>
    <p:sldId id="696" r:id="rId20"/>
    <p:sldId id="694" r:id="rId21"/>
    <p:sldId id="716" r:id="rId22"/>
    <p:sldId id="575" r:id="rId23"/>
    <p:sldId id="698" r:id="rId24"/>
    <p:sldId id="699" r:id="rId25"/>
    <p:sldId id="700" r:id="rId26"/>
    <p:sldId id="701" r:id="rId27"/>
    <p:sldId id="644" r:id="rId28"/>
    <p:sldId id="577" r:id="rId29"/>
    <p:sldId id="681" r:id="rId30"/>
    <p:sldId id="608" r:id="rId31"/>
    <p:sldId id="683" r:id="rId32"/>
    <p:sldId id="677" r:id="rId33"/>
    <p:sldId id="679" r:id="rId34"/>
    <p:sldId id="680" r:id="rId35"/>
    <p:sldId id="685" r:id="rId36"/>
    <p:sldId id="686" r:id="rId37"/>
    <p:sldId id="711" r:id="rId38"/>
    <p:sldId id="712" r:id="rId39"/>
    <p:sldId id="713" r:id="rId40"/>
    <p:sldId id="702" r:id="rId41"/>
    <p:sldId id="703" r:id="rId42"/>
    <p:sldId id="704" r:id="rId43"/>
    <p:sldId id="705" r:id="rId44"/>
    <p:sldId id="706" r:id="rId45"/>
    <p:sldId id="707" r:id="rId46"/>
    <p:sldId id="719" r:id="rId47"/>
    <p:sldId id="717" r:id="rId48"/>
    <p:sldId id="718" r:id="rId49"/>
    <p:sldId id="672" r:id="rId50"/>
    <p:sldId id="673" r:id="rId51"/>
    <p:sldId id="714" r:id="rId52"/>
    <p:sldId id="715" r:id="rId53"/>
    <p:sldId id="674" r:id="rId54"/>
    <p:sldId id="675" r:id="rId55"/>
  </p:sldIdLst>
  <p:sldSz cx="9144000" cy="6858000" type="screen4x3"/>
  <p:notesSz cx="6888163" cy="100187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Helvetica" pitchFamily="34" charset="0"/>
        <a:sym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7">
          <p15:clr>
            <a:srgbClr val="A4A3A4"/>
          </p15:clr>
        </p15:guide>
        <p15:guide id="2" pos="21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7211" autoAdjust="0"/>
  </p:normalViewPr>
  <p:slideViewPr>
    <p:cSldViewPr>
      <p:cViewPr>
        <p:scale>
          <a:sx n="80" d="100"/>
          <a:sy n="80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3157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hape 96"/>
          <p:cNvSpPr>
            <a:spLocks noGrp="1" noRot="1" noChangeAspect="1"/>
          </p:cNvSpPr>
          <p:nvPr>
            <p:ph type="sldImg"/>
          </p:nvPr>
        </p:nvSpPr>
        <p:spPr bwMode="auto">
          <a:xfrm>
            <a:off x="938213" y="752475"/>
            <a:ext cx="5011737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6563" name="Shape 97"/>
          <p:cNvSpPr>
            <a:spLocks noGrp="1"/>
          </p:cNvSpPr>
          <p:nvPr>
            <p:ph type="body" sz="quarter" idx="1"/>
          </p:nvPr>
        </p:nvSpPr>
        <p:spPr bwMode="auto">
          <a:xfrm>
            <a:off x="918530" y="4759451"/>
            <a:ext cx="5051105" cy="450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11" tIns="46162" rIns="92311" bIns="46162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76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856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470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396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>
              <a:solidFill>
                <a:srgbClr val="FF0000"/>
              </a:solidFill>
            </a:endParaRP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Смотреть в таблице РПО (торги)</a:t>
            </a:r>
            <a:endParaRPr lang="ru-RU" altLang="ru-RU" dirty="0">
              <a:solidFill>
                <a:srgbClr val="FF0000"/>
              </a:solidFill>
            </a:endParaRPr>
          </a:p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3743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374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9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39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39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39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39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3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416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5" name="Shape 17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200">
                <a:solidFill>
                  <a:srgbClr val="898989"/>
                </a:solidFill>
              </a:rPr>
              <a:t>Правительство Самарской области</a:t>
            </a:r>
          </a:p>
        </p:txBody>
      </p:sp>
      <p:sp>
        <p:nvSpPr>
          <p:cNvPr id="6" name="Shape 18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pic>
        <p:nvPicPr>
          <p:cNvPr id="7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Shape 22"/>
          <p:cNvSpPr>
            <a:spLocks noChangeShapeType="1"/>
          </p:cNvSpPr>
          <p:nvPr/>
        </p:nvSpPr>
        <p:spPr bwMode="auto">
          <a:xfrm>
            <a:off x="684213" y="3284538"/>
            <a:ext cx="8459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9" name="Shape 23"/>
          <p:cNvSpPr>
            <a:spLocks noChangeArrowheads="1"/>
          </p:cNvSpPr>
          <p:nvPr/>
        </p:nvSpPr>
        <p:spPr bwMode="auto">
          <a:xfrm>
            <a:off x="2124075" y="6669088"/>
            <a:ext cx="5616575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sp>
        <p:nvSpPr>
          <p:cNvPr id="10" name="Shape 24"/>
          <p:cNvSpPr>
            <a:spLocks noGrp="1"/>
          </p:cNvSpPr>
          <p:nvPr>
            <p:ph type="sldNum" sz="quarter" idx="10"/>
          </p:nvPr>
        </p:nvSpPr>
        <p:spPr>
          <a:xfrm>
            <a:off x="6553200" y="6111875"/>
            <a:ext cx="2476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7DE84-1977-4A88-9617-75CEC825AA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63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564E5-6DC8-41B1-BF6A-68C9F97924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053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4388-835E-4C26-80D1-2AFDE85279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44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C50F-52B2-4EC2-9482-A7312AC0F8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569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2027-380C-439C-87D2-91FFA52F00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062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E8AE-106A-4B73-B04C-25B535CEFD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77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3982-08C5-4DA0-9023-CD2CBDBEE7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20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0070C1"/>
          </a:solidFill>
        </p:spPr>
        <p:txBody>
          <a:bodyPr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5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4"/>
          </p:nvPr>
        </p:nvSpPr>
        <p:spPr>
          <a:xfrm>
            <a:off x="8172450" y="6513513"/>
            <a:ext cx="514350" cy="365125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8E127275-3FBD-4740-AFD0-539554478F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074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5" name="Shape 32"/>
          <p:cNvSpPr>
            <a:spLocks noChangeArrowheads="1"/>
          </p:cNvSpPr>
          <p:nvPr/>
        </p:nvSpPr>
        <p:spPr bwMode="auto">
          <a:xfrm>
            <a:off x="2051050" y="6597650"/>
            <a:ext cx="5976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>
              <a:defRPr/>
            </a:pPr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hape 33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7" name="Shape 34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indent="449263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>
              <a:defRPr/>
            </a:pPr>
            <a:endParaRPr lang="ru-RU" sz="4400">
              <a:solidFill>
                <a:srgbClr val="FFFFFF"/>
              </a:solidFill>
            </a:endParaRPr>
          </a:p>
        </p:txBody>
      </p:sp>
      <p:pic>
        <p:nvPicPr>
          <p:cNvPr id="8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Образец</a:t>
            </a:r>
            <a:r>
              <a:rPr dirty="0"/>
              <a:t> </a:t>
            </a:r>
            <a:r>
              <a:rPr dirty="0" err="1"/>
              <a:t>текста</a:t>
            </a:r>
            <a:endParaRPr dirty="0"/>
          </a:p>
          <a:p>
            <a:pPr lvl="1"/>
            <a:r>
              <a:rPr dirty="0" err="1"/>
              <a:t>Второй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2"/>
            <a:r>
              <a:rPr dirty="0" err="1"/>
              <a:t>Третий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3"/>
            <a:r>
              <a:rPr dirty="0" err="1"/>
              <a:t>Четвертый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4"/>
            <a:r>
              <a:rPr dirty="0" err="1"/>
              <a:t>Пятый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B69D-8DF4-4DA1-A0BC-19507184BC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549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97357"/>
            <a:ext cx="6012180" cy="0"/>
          </a:xfrm>
          <a:custGeom>
            <a:avLst/>
            <a:gdLst/>
            <a:ahLst/>
            <a:cxnLst/>
            <a:rect l="l" t="t" r="r" b="b"/>
            <a:pathLst>
              <a:path w="6012180">
                <a:moveTo>
                  <a:pt x="0" y="0"/>
                </a:moveTo>
                <a:lnTo>
                  <a:pt x="6012180" y="0"/>
                </a:lnTo>
              </a:path>
            </a:pathLst>
          </a:custGeom>
          <a:ln w="63500">
            <a:solidFill>
              <a:srgbClr val="006F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12179" y="6597357"/>
            <a:ext cx="3131820" cy="0"/>
          </a:xfrm>
          <a:custGeom>
            <a:avLst/>
            <a:gdLst/>
            <a:ahLst/>
            <a:cxnLst/>
            <a:rect l="l" t="t" r="r" b="b"/>
            <a:pathLst>
              <a:path w="3131820">
                <a:moveTo>
                  <a:pt x="0" y="0"/>
                </a:moveTo>
                <a:lnTo>
                  <a:pt x="3131820" y="0"/>
                </a:lnTo>
              </a:path>
            </a:pathLst>
          </a:custGeom>
          <a:ln w="635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737870"/>
          </a:xfrm>
          <a:custGeom>
            <a:avLst/>
            <a:gdLst/>
            <a:ahLst/>
            <a:cxnLst/>
            <a:rect l="l" t="t" r="r" b="b"/>
            <a:pathLst>
              <a:path w="9144000" h="737870">
                <a:moveTo>
                  <a:pt x="0" y="737362"/>
                </a:moveTo>
                <a:lnTo>
                  <a:pt x="9144000" y="737362"/>
                </a:lnTo>
                <a:lnTo>
                  <a:pt x="9144000" y="0"/>
                </a:lnTo>
                <a:lnTo>
                  <a:pt x="0" y="0"/>
                </a:lnTo>
                <a:lnTo>
                  <a:pt x="0" y="737362"/>
                </a:lnTo>
                <a:close/>
              </a:path>
            </a:pathLst>
          </a:custGeom>
          <a:solidFill>
            <a:srgbClr val="006F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7504" y="44576"/>
            <a:ext cx="576059" cy="626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73D8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905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0070C1"/>
          </a:solidFill>
        </p:spPr>
        <p:txBody>
          <a:bodyPr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5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4"/>
          </p:nvPr>
        </p:nvSpPr>
        <p:spPr>
          <a:xfrm>
            <a:off x="8172450" y="6513513"/>
            <a:ext cx="514350" cy="365125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D1C5C2BA-E30D-45E5-9240-1BB2E23AC9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808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F59C0-BE25-41A8-8C90-FE6498EC2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78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36B5-6462-4AC6-82C4-174CB1F03E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929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706"/>
              <a:gd name="T172" fmla="*/ 0 h 640"/>
              <a:gd name="T173" fmla="*/ 2706 w 2706"/>
              <a:gd name="T174" fmla="*/ 640 h 6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216"/>
              <a:gd name="T109" fmla="*/ 0 h 762"/>
              <a:gd name="T110" fmla="*/ 5216 w 5216"/>
              <a:gd name="T111" fmla="*/ 762 h 76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144"/>
              <a:gd name="T94" fmla="*/ 0 h 694"/>
              <a:gd name="T95" fmla="*/ 5144 w 5144"/>
              <a:gd name="T96" fmla="*/ 694 h 69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112"/>
              <a:gd name="T61" fmla="*/ 0 h 584"/>
              <a:gd name="T62" fmla="*/ 3112 w 3112"/>
              <a:gd name="T63" fmla="*/ 584 h 58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196"/>
              <a:gd name="T109" fmla="*/ 0 h 1192"/>
              <a:gd name="T110" fmla="*/ 8196 w 8196"/>
              <a:gd name="T111" fmla="*/ 1192 h 119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DD1D-89B1-42B7-A2EB-D7049E5012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95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1072-AC9C-4572-AF1A-2124A1A1D8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42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73E8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ED1E-E33D-4C65-B0F7-BFC76B0B24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40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1027" name="Shape 4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1028" name="Shape 5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indent="449263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4400">
                <a:solidFill>
                  <a:srgbClr val="FFFFFF"/>
                </a:solidFill>
              </a:rPr>
              <a:t>Образец заголовка</a:t>
            </a:r>
          </a:p>
        </p:txBody>
      </p:sp>
      <p:pic>
        <p:nvPicPr>
          <p:cNvPr id="1029" name="image1.png" descr="самара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0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8172450" y="6634163"/>
            <a:ext cx="247650" cy="244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45719" tIns="45720" rIns="45719" bIns="45720" numCol="1" anchor="b" anchorCtr="0" compatLnSpc="1">
            <a:prstTxWarp prst="textNoShape">
              <a:avLst/>
            </a:prstTxWarp>
            <a:spAutoFit/>
          </a:bodyPr>
          <a:lstStyle>
            <a:lvl1pPr eaLnBrk="1">
              <a:defRPr sz="1000">
                <a:solidFill>
                  <a:srgbClr val="808080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EDB48653-A775-4A90-9E5E-87775648C3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1" name="Shape 8"/>
          <p:cNvSpPr>
            <a:spLocks noGrp="1"/>
          </p:cNvSpPr>
          <p:nvPr>
            <p:ph type="body" idx="1"/>
          </p:nvPr>
        </p:nvSpPr>
        <p:spPr bwMode="auto">
          <a:xfrm>
            <a:off x="468313" y="981075"/>
            <a:ext cx="84248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Arial" pitchFamily="34" charset="0"/>
              </a:rPr>
              <a:t>Уровень текста 1</a:t>
            </a:r>
          </a:p>
          <a:p>
            <a:pPr lvl="1"/>
            <a:r>
              <a:rPr lang="ru-RU" altLang="ru-RU">
                <a:sym typeface="Arial" pitchFamily="34" charset="0"/>
              </a:rPr>
              <a:t>Уровень текста 2</a:t>
            </a:r>
          </a:p>
          <a:p>
            <a:pPr lvl="2"/>
            <a:r>
              <a:rPr lang="ru-RU" altLang="ru-RU">
                <a:sym typeface="Arial" pitchFamily="34" charset="0"/>
              </a:rPr>
              <a:t>Уровень текста 3</a:t>
            </a:r>
          </a:p>
          <a:p>
            <a:pPr lvl="3"/>
            <a:r>
              <a:rPr lang="ru-RU" altLang="ru-RU">
                <a:sym typeface="Arial" pitchFamily="34" charset="0"/>
              </a:rPr>
              <a:t>Уровень текста 4</a:t>
            </a:r>
          </a:p>
          <a:p>
            <a:pPr lvl="4"/>
            <a:r>
              <a:rPr lang="ru-RU" altLang="ru-RU">
                <a:sym typeface="Arial" pitchFamily="34" charset="0"/>
              </a:rPr>
              <a:t>Уровень текста 5</a:t>
            </a:r>
          </a:p>
        </p:txBody>
      </p:sp>
      <p:sp>
        <p:nvSpPr>
          <p:cNvPr id="1032" name="Shap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Arial" pitchFamily="34" charset="0"/>
              </a:rPr>
              <a:t>Текст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08" r:id="rId1"/>
    <p:sldLayoutId id="2147494309" r:id="rId2"/>
    <p:sldLayoutId id="2147494335" r:id="rId3"/>
    <p:sldLayoutId id="2147494336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pitchFamily="34" charset="0"/>
        </a:defRPr>
      </a:lvl1pPr>
      <a:lvl2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pitchFamily="34" charset="0"/>
        </a:defRPr>
      </a:lvl2pPr>
      <a:lvl3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pitchFamily="34" charset="0"/>
        </a:defRPr>
      </a:lvl3pPr>
      <a:lvl4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pitchFamily="34" charset="0"/>
        </a:defRPr>
      </a:lvl4pPr>
      <a:lvl5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pitchFamily="34" charset="0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»"/>
        <a:defRPr sz="32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sym typeface="Arial"/>
            </a:endParaRPr>
          </a:p>
        </p:txBody>
      </p:sp>
      <p:grpSp>
        <p:nvGrpSpPr>
          <p:cNvPr id="3075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308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3085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7413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73E87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0">
              <a:defRPr sz="1000"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defRPr sz="1000">
                <a:solidFill>
                  <a:srgbClr val="073E87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BF66A2C1-ACA1-4D46-BAC7-B31F957C40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0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23" r:id="rId1"/>
    <p:sldLayoutId id="2147494324" r:id="rId2"/>
    <p:sldLayoutId id="2147494325" r:id="rId3"/>
    <p:sldLayoutId id="2147494326" r:id="rId4"/>
    <p:sldLayoutId id="2147494327" r:id="rId5"/>
    <p:sldLayoutId id="2147494328" r:id="rId6"/>
    <p:sldLayoutId id="2147494329" r:id="rId7"/>
    <p:sldLayoutId id="2147494330" r:id="rId8"/>
    <p:sldLayoutId id="2147494331" r:id="rId9"/>
    <p:sldLayoutId id="2147494332" r:id="rId10"/>
    <p:sldLayoutId id="2147494333" r:id="rId11"/>
    <p:sldLayoutId id="2147494334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407"/>
          <p:cNvSpPr>
            <a:spLocks noGrp="1"/>
          </p:cNvSpPr>
          <p:nvPr>
            <p:ph type="title"/>
          </p:nvPr>
        </p:nvSpPr>
        <p:spPr>
          <a:xfrm>
            <a:off x="685800" y="1556792"/>
            <a:ext cx="8458200" cy="1613447"/>
          </a:xfrm>
        </p:spPr>
        <p:txBody>
          <a:bodyPr/>
          <a:lstStyle/>
          <a:p>
            <a:pPr eaLnBrk="1" hangingPunct="1"/>
            <a:r>
              <a:rPr lang="ru-RU" sz="2400" dirty="0"/>
              <a:t>ИНФОРМАЦИЯ О РЕАЛИЗАЦИИ НАЦИОНАЛЬНЫХ ПРОЕКТОВ НА ТЕРРИТОРИИ МУНИЦИПАЛЬНОГО РАЙОНА ВОЛЖСКИЙ САМАРСКОЙ ОБЛАСТИ</a:t>
            </a:r>
            <a:br>
              <a:rPr lang="ru-RU" sz="2400" dirty="0"/>
            </a:br>
            <a:r>
              <a:rPr lang="ru-RU" sz="2400" dirty="0"/>
              <a:t>(на 31.12.2021)</a:t>
            </a:r>
            <a:endParaRPr lang="ru-RU" alt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5867400" y="333375"/>
            <a:ext cx="3190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r" eaLnBrk="1" hangingPunct="1"/>
            <a:r>
              <a:rPr lang="ru-RU" altLang="ru-RU" sz="100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5936" y="3573016"/>
            <a:ext cx="4536504" cy="16619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«Согласовано»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Глава муниципального района Волжский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/>
              <a:ea typeface="Arial"/>
              <a:cs typeface="Arial"/>
              <a:sym typeface="Arial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___________ </a:t>
            </a:r>
            <a:r>
              <a:rPr lang="ru-RU" dirty="0" err="1">
                <a:latin typeface="Arial"/>
                <a:ea typeface="Arial"/>
                <a:cs typeface="Arial"/>
                <a:sym typeface="Arial"/>
              </a:rPr>
              <a:t>Е.А.Макридин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/>
              <a:ea typeface="Arial"/>
              <a:cs typeface="Arial"/>
              <a:sym typeface="Arial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«___»___________ 2022 г.</a:t>
            </a:r>
          </a:p>
        </p:txBody>
      </p:sp>
      <p:pic>
        <p:nvPicPr>
          <p:cNvPr id="31749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5400"/>
            <a:ext cx="9588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76462" y="872425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spcFirstLastPara="1" lIns="45719" tIns="45719" rIns="45719" bIns="45719" spcCol="381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2. ОСНОВНЫЕ МЕРОПРИЯТИЯ И КОНТРОЛЬНЫЕ ТОЧКИ</a:t>
            </a:r>
          </a:p>
        </p:txBody>
      </p:sp>
      <p:sp>
        <p:nvSpPr>
          <p:cNvPr id="37921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39CBCDD-3461-4AB3-B932-47C6EC7594A1}" type="slidenum">
              <a:rPr lang="ru-RU" altLang="ru-RU" sz="1000">
                <a:solidFill>
                  <a:srgbClr val="073E87"/>
                </a:solidFill>
              </a:rPr>
              <a:pPr algn="ctr" eaLnBrk="1"/>
              <a:t>10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3792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51170"/>
              </p:ext>
            </p:extLst>
          </p:nvPr>
        </p:nvGraphicFramePr>
        <p:xfrm>
          <a:off x="179388" y="1268760"/>
          <a:ext cx="8922513" cy="212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0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717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0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1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6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1658">
                <a:tc gridSpan="4">
                  <a:txBody>
                    <a:bodyPr/>
                    <a:lstStyle/>
                    <a:p>
                      <a:pPr marL="3600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2021 год</a:t>
                      </a:r>
                      <a:endParaRPr sz="11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Строительство «КОШЕЛЕВ-ПРОЕКТ» Детский сад А-16/3 на 350 мест по адресу: Самарская обл., р-н Волжский,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пгт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.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Смышляевка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, городское поселение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Смышляевка</a:t>
                      </a:r>
                      <a:endParaRPr lang="ru-RU"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Строительство детского сада № 9 общеразвивающего вида на 300 мест с бассейном, трансформаторная подстанция, котельная, расположенные по адресу: Самарская область, Волжский район, сельское поселение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Лопатино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, поселок Придорожный, микрорайон «Южный город»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«ДЕМОГРАФИЯ»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2" name="object 693"/>
          <p:cNvSpPr txBox="1"/>
          <p:nvPr/>
        </p:nvSpPr>
        <p:spPr>
          <a:xfrm>
            <a:off x="108185" y="5895917"/>
            <a:ext cx="8771066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b="1" u="sng" spc="-8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</a:t>
            </a:r>
            <a:r>
              <a:rPr sz="1100" b="1" u="sng" spc="490" dirty="0">
                <a:latin typeface="Arial"/>
                <a:cs typeface="Arial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тветственный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исполнитель:</a:t>
            </a:r>
            <a:endParaRPr sz="11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Харитонов Александр Юрьевич - консультант отдела реализации полномочий в образовании Администрации </a:t>
            </a:r>
            <a:r>
              <a:rPr lang="ru-RU" sz="1100" spc="-5" dirty="0" err="1">
                <a:latin typeface="Arial"/>
                <a:cs typeface="Arial"/>
              </a:rPr>
              <a:t>м.р</a:t>
            </a:r>
            <a:r>
              <a:rPr lang="ru-RU" sz="1100" spc="-5" dirty="0">
                <a:latin typeface="Arial"/>
                <a:cs typeface="Arial"/>
              </a:rPr>
              <a:t>. Волжский</a:t>
            </a: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Т</a:t>
            </a:r>
            <a:r>
              <a:rPr sz="1100" spc="-5" dirty="0" err="1">
                <a:latin typeface="Arial"/>
                <a:cs typeface="Arial"/>
              </a:rPr>
              <a:t>ел</a:t>
            </a:r>
            <a:r>
              <a:rPr lang="ru-RU" sz="1100" spc="-5" dirty="0">
                <a:latin typeface="Arial"/>
                <a:cs typeface="Arial"/>
              </a:rPr>
              <a:t>. 8 (846) 203-77-59 (доб.234)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ovou@yandex.ru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352139"/>
              </p:ext>
            </p:extLst>
          </p:nvPr>
        </p:nvGraphicFramePr>
        <p:xfrm>
          <a:off x="147638" y="1041400"/>
          <a:ext cx="8855999" cy="4733290"/>
        </p:xfrm>
        <a:graphic>
          <a:graphicData uri="http://schemas.openxmlformats.org/drawingml/2006/table">
            <a:tbl>
              <a:tblPr/>
              <a:tblGrid>
                <a:gridCol w="395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13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64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97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80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00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84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84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842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495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баннеров, размещенных МО, посвященных профилактике заболеваний, прохождению профилактических медицинских осмотров (на 10 тыс. населения МО, для городов на 1 внутригородской район)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граждан, ежегодно проходящих профилактический медицинский осмотр и (или) диспансеризацию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24156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10784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28220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33040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волонтёров, привлечённых к процессам организации оказания медицинской помощи (помощь при проведении вакцинации, диспансеризации,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обзвоне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пациентов и т.д.)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массовых мероприятий (очных и в формате 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on-line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), проведённых администрацией муниципального образования с целью информирования граждан о профилактике заболеваний и популяризации ЗОЖ, информирования граждан о созданных в муниципальном образовании условиях для привлечения медицинских кадров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Охват населения вакцинопрофилактикой от гриппа (не менее 60% от всего населения муниципального образования), 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3,35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56,62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Охват населения вакцинопрофилактикой от новой коронавирусной инфекции 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COVID-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19 (не менее 60% от всего населения муниципального образования), 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29,79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42,85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75,26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9012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A0CCFE71-A9E1-454E-AA46-B72BD244A4DE}" type="slidenum">
              <a:rPr lang="ru-RU" altLang="ru-RU" sz="1000">
                <a:solidFill>
                  <a:srgbClr val="073E87"/>
                </a:solidFill>
              </a:rPr>
              <a:pPr algn="ctr" eaLnBrk="1"/>
              <a:t>11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390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14" name="Прямоугольник 1"/>
          <p:cNvSpPr>
            <a:spLocks noChangeArrowheads="1"/>
          </p:cNvSpPr>
          <p:nvPr/>
        </p:nvSpPr>
        <p:spPr bwMode="auto">
          <a:xfrm>
            <a:off x="1955800" y="765175"/>
            <a:ext cx="5064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/>
              <a:t>1. ДОСТИЖЕНИЕ ЦЕЛЕВЫХ ПОКАЗАТЕЛЕЙ В 2020-2021 ГОДАХ</a:t>
            </a:r>
          </a:p>
        </p:txBody>
      </p:sp>
      <p:pic>
        <p:nvPicPr>
          <p:cNvPr id="39015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435"/>
          <p:cNvSpPr>
            <a:spLocks noChangeArrowheads="1"/>
          </p:cNvSpPr>
          <p:nvPr/>
        </p:nvSpPr>
        <p:spPr bwMode="auto">
          <a:xfrm>
            <a:off x="540853" y="133397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«ЗДРАВООХРАНЕНИЕ»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0" name="object 690"/>
          <p:cNvSpPr txBox="1"/>
          <p:nvPr/>
        </p:nvSpPr>
        <p:spPr>
          <a:xfrm>
            <a:off x="166714" y="5759115"/>
            <a:ext cx="8772110" cy="766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lnSpc>
                <a:spcPct val="100000"/>
              </a:lnSpc>
            </a:pPr>
            <a:r>
              <a:rPr lang="ru-RU" sz="1100" dirty="0"/>
              <a:t>Спирина Юлия Владимировна – консультант сектора подготовки и контроля прохождения распорядительных документов, делопроизводства и документооборота Администрации муниципального района Волжский Самарской области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</a:t>
            </a:r>
            <a:endParaRPr lang="ru-RU" sz="400" spc="-5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100" spc="-5" dirty="0">
                <a:latin typeface="Arial" pitchFamily="34" charset="0"/>
                <a:cs typeface="Arial" pitchFamily="34" charset="0"/>
              </a:rPr>
              <a:t>8 (846) 264-16-02,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2641602@v-adm63.ru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48306"/>
              </p:ext>
            </p:extLst>
          </p:nvPr>
        </p:nvGraphicFramePr>
        <p:xfrm>
          <a:off x="147638" y="1041400"/>
          <a:ext cx="8888412" cy="4288408"/>
        </p:xfrm>
        <a:graphic>
          <a:graphicData uri="http://schemas.openxmlformats.org/drawingml/2006/table">
            <a:tbl>
              <a:tblPr/>
              <a:tblGrid>
                <a:gridCol w="392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11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27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495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основных медицинских работников, оказывающих медицинскую помощь в амбулаторных условиях, врачей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основных медицинских работников, оказывающих медицинскую помощь в амбулаторных условиях, средних медработников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79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Число посещений сельскими жителями ФП,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ФАПов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и ВА в расчете на 1 сельского жителя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1,86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Helvetica" pitchFamily="34" charset="0"/>
                          <a:sym typeface="Arial" pitchFamily="34" charset="0"/>
                        </a:rPr>
                        <a:t>2,22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Укомплектованность медицинских организаций, оказывающих медицинскую помощь в амбулаторных условиях (доля занятых физическими лицами должностей от общего количества должностей в медицинских учреждениях, оказывающих медицинскую помощь в амбулаторных условиях), % нарастающим итогом: врачами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Укомплектованность медицинских организаций, оказывающих медицинскую помощь в амбулаторных условиях (доля занятых физическими лицами должностей от общего количества должностей в медицинских учреждениях, оказывающих медицинскую помощь в амбулаторных условиях), % нарастающим итогом: средними медицинскими работниками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69,4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76,70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036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9AA8AB6B-5413-4CB4-855D-08DFF49C472B}" type="slidenum">
              <a:rPr lang="ru-RU" altLang="ru-RU" sz="1000">
                <a:solidFill>
                  <a:srgbClr val="073E87"/>
                </a:solidFill>
              </a:rPr>
              <a:pPr algn="ctr" eaLnBrk="1"/>
              <a:t>12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00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38" name="Прямоугольник 1"/>
          <p:cNvSpPr>
            <a:spLocks noChangeArrowheads="1"/>
          </p:cNvSpPr>
          <p:nvPr/>
        </p:nvSpPr>
        <p:spPr bwMode="auto">
          <a:xfrm>
            <a:off x="1955800" y="765175"/>
            <a:ext cx="5064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/>
              <a:t>1. ДОСТИЖЕНИЕ ЦЕЛЕВЫХ ПОКАЗАТЕЛЕЙ В 2020-2021 ГОДАХ</a:t>
            </a:r>
          </a:p>
        </p:txBody>
      </p:sp>
      <p:pic>
        <p:nvPicPr>
          <p:cNvPr id="4003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435"/>
          <p:cNvSpPr>
            <a:spLocks noChangeArrowheads="1"/>
          </p:cNvSpPr>
          <p:nvPr/>
        </p:nvSpPr>
        <p:spPr bwMode="auto">
          <a:xfrm>
            <a:off x="540853" y="133397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«ЗДРАВООХРАНЕНИЕ»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0" name="object 690"/>
          <p:cNvSpPr txBox="1"/>
          <p:nvPr/>
        </p:nvSpPr>
        <p:spPr>
          <a:xfrm>
            <a:off x="120580" y="5744224"/>
            <a:ext cx="8772110" cy="766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lnSpc>
                <a:spcPct val="100000"/>
              </a:lnSpc>
            </a:pPr>
            <a:r>
              <a:rPr lang="ru-RU" sz="1100" dirty="0"/>
              <a:t>Спирина Юлия Владимировна – консультант сектора подготовки и контроля прохождения распорядительных документов, делопроизводства и документооборота Администрации муниципального района Волжский Самарской области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</a:t>
            </a:r>
            <a:endParaRPr lang="ru-RU" sz="400" spc="-5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100" spc="-5" dirty="0">
                <a:latin typeface="Arial" pitchFamily="34" charset="0"/>
                <a:cs typeface="Arial" pitchFamily="34" charset="0"/>
              </a:rPr>
              <a:t>8 (846) 264-16-02,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2641602@v-adm63.ru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35696" y="770222"/>
            <a:ext cx="554801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spcFirstLastPara="1" lIns="45719" tIns="45719" rIns="45719" bIns="45719" spcCol="381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2. ОСНОВНЫЕ МЕРОПРИЯТИЯ И КОНТРОЛЬНЫЕ ТОЧКИ</a:t>
            </a:r>
          </a:p>
        </p:txBody>
      </p:sp>
      <p:sp>
        <p:nvSpPr>
          <p:cNvPr id="40965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BFB27C74-8264-4DBC-A89C-8B9B1E355D4D}" type="slidenum">
              <a:rPr lang="ru-RU" altLang="ru-RU" sz="1000">
                <a:solidFill>
                  <a:srgbClr val="073E87"/>
                </a:solidFill>
              </a:rPr>
              <a:pPr algn="ctr" eaLnBrk="1"/>
              <a:t>13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0994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hape 435"/>
          <p:cNvSpPr>
            <a:spLocks noChangeArrowheads="1"/>
          </p:cNvSpPr>
          <p:nvPr/>
        </p:nvSpPr>
        <p:spPr bwMode="auto">
          <a:xfrm>
            <a:off x="540853" y="133397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«ЗДРАВООХРАНЕНИЕ»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2" name="object 690"/>
          <p:cNvSpPr txBox="1"/>
          <p:nvPr/>
        </p:nvSpPr>
        <p:spPr>
          <a:xfrm>
            <a:off x="166714" y="5759115"/>
            <a:ext cx="8772110" cy="766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lnSpc>
                <a:spcPct val="100000"/>
              </a:lnSpc>
            </a:pPr>
            <a:r>
              <a:rPr lang="ru-RU" sz="1100" dirty="0"/>
              <a:t>Спирина Юлия Владимировна – консультант сектора подготовки и контроля прохождения распорядительных документов, делопроизводства и документооборота Администрации муниципального района Волжский Самарской области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</a:t>
            </a:r>
            <a:endParaRPr lang="ru-RU" sz="400" spc="-5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100" spc="-5" dirty="0">
                <a:latin typeface="Arial" pitchFamily="34" charset="0"/>
                <a:cs typeface="Arial" pitchFamily="34" charset="0"/>
              </a:rPr>
              <a:t>8 (846) 264-16-02,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2641602@v-adm63.ru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1674"/>
              </p:ext>
            </p:extLst>
          </p:nvPr>
        </p:nvGraphicFramePr>
        <p:xfrm>
          <a:off x="231935" y="1047219"/>
          <a:ext cx="8732553" cy="4715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7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1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880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2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Охват граждан профилактическими медицинскими осмотрами, включая диспансеризацию, профилактические осмотры и отдельные методы исследования, всего  – 24156 чел.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31.12.2021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Осмотрено на 31.12.2021 – 33040 человек (136,8% от плана)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Осуществление доплат и стимулирующих выплат врачам общей практики и медицинским сестрам врачей общей практики в муниципальных районах Самарской области – запланировано </a:t>
                      </a: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7169,57 тыс. рублей 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 течение года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На 31.12.2021 – 5021,7  тыс. руб.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Осуществление единовременных компенсационных выплат медицинским работникам (врачам и фельдшерам) в возрасте до 50 лет, прибывшим (переехавшим) на работу в сельские населенные пункты (дополнительно к мероприятиям НП Здравоохранение)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31.12.2021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Врачи 8 человек – 8 </a:t>
                      </a:r>
                      <a:r>
                        <a:rPr lang="ru-RU" sz="1100" b="0" i="0" u="none" strike="noStrike" cap="none" spc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млн.руб</a:t>
                      </a: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.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Проведение районного конкурса «Лучший медицинский работник» с выплатой денежной премии в размере 200 тысяч рублей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31.12.2021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Денежные средства перенесены на единовременные выплаты «подъемных»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Публикация информационно-аналитических материалов о трудовой деятельности лучших медицинских работников в газете «Волжская Новь», на сайте Администрации района, в видеопроекте «Хорошие новости Волжского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31.12.2021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Выполнено</a:t>
                      </a:r>
                      <a:endParaRPr lang="ru-RU"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68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Предоставление денежной компенсации за наем (поднаем) жилого помещения медицинским работникам, трудоустроившимся в учреждение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 течение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Выполнено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на 31.12.2021  произведено выплат на сумму 70 000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35696" y="770222"/>
            <a:ext cx="554801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spcFirstLastPara="1" lIns="45719" tIns="45719" rIns="45719" bIns="45719" spcCol="381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/>
                <a:ea typeface="Arial"/>
                <a:cs typeface="Arial"/>
                <a:sym typeface="Arial"/>
              </a:rPr>
              <a:t>2. ОСНОВНЫЕ МЕРОПРИЯТИЯ И КОНТРОЛЬНЫЕ ТОЧКИ</a:t>
            </a:r>
          </a:p>
        </p:txBody>
      </p:sp>
      <p:sp>
        <p:nvSpPr>
          <p:cNvPr id="40965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BFB27C74-8264-4DBC-A89C-8B9B1E355D4D}" type="slidenum">
              <a:rPr lang="ru-RU" altLang="ru-RU" sz="1000">
                <a:solidFill>
                  <a:srgbClr val="073E87"/>
                </a:solidFill>
              </a:rPr>
              <a:pPr algn="ctr" eaLnBrk="1"/>
              <a:t>14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0994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hape 435"/>
          <p:cNvSpPr>
            <a:spLocks noChangeArrowheads="1"/>
          </p:cNvSpPr>
          <p:nvPr/>
        </p:nvSpPr>
        <p:spPr bwMode="auto">
          <a:xfrm>
            <a:off x="540853" y="133397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«ЗДРАВООХРАНЕНИЕ»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2" name="object 690"/>
          <p:cNvSpPr txBox="1"/>
          <p:nvPr/>
        </p:nvSpPr>
        <p:spPr>
          <a:xfrm>
            <a:off x="166714" y="5759115"/>
            <a:ext cx="8772110" cy="766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lnSpc>
                <a:spcPct val="100000"/>
              </a:lnSpc>
            </a:pPr>
            <a:r>
              <a:rPr lang="ru-RU" sz="1100" dirty="0"/>
              <a:t>Спирина Юлия Владимировна – консультант сектора подготовки и контроля прохождения распорядительных документов, делопроизводства и документооборота Администрации муниципального района Волжский Самарской области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</a:t>
            </a:r>
            <a:endParaRPr lang="ru-RU" sz="400" spc="-5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100" spc="-5" dirty="0">
                <a:latin typeface="Arial" pitchFamily="34" charset="0"/>
                <a:cs typeface="Arial" pitchFamily="34" charset="0"/>
              </a:rPr>
              <a:t>8 (846) 264-16-02,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2641602@v-adm63.ru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476229"/>
              </p:ext>
            </p:extLst>
          </p:nvPr>
        </p:nvGraphicFramePr>
        <p:xfrm>
          <a:off x="267102" y="1124744"/>
          <a:ext cx="8706889" cy="3295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7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257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880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2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Единовременная выплата «подъемных» врачам остродефицитных специальностей в размере 50 тыс. рублей на одного человека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8 человек – 400 тыс. руб.</a:t>
                      </a:r>
                      <a:endParaRPr lang="ru-RU"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Подготовка к возведению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ФАПов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(п. Тридцатый и п.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Новоберезовский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) с целью обеспечения доступности ПМСП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Информирование граждан о медицинских организациях, осуществляющих профилактику заболеваний и оказывающих медицинскую помощь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Приобретение персональных компьютеров для нужд ГБУЗ СО «Волжская ЦРБ»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 течение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Закуплены персональные компьютеры на сумму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336,8 тыс. руб. из местного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Социальная поддержка студентов медицинских ВУЗов, обучающихся по целевому договору (44 человека)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12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2104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4E65C34-E325-4125-AA2F-DC9835710F5A}" type="slidenum">
              <a:rPr lang="ru-RU" altLang="ru-RU" sz="1000">
                <a:solidFill>
                  <a:srgbClr val="073E87"/>
                </a:solidFill>
              </a:rPr>
              <a:pPr algn="ctr" eaLnBrk="1"/>
              <a:t>15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2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6562725"/>
            <a:ext cx="9153526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7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50994"/>
              </p:ext>
            </p:extLst>
          </p:nvPr>
        </p:nvGraphicFramePr>
        <p:xfrm>
          <a:off x="102920" y="1556792"/>
          <a:ext cx="8884283" cy="1944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6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8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86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43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95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4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57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84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0175" marR="121285" indent="17780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906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1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51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направленностей, единиц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5*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5*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12*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12*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689"/>
          <p:cNvSpPr txBox="1"/>
          <p:nvPr/>
        </p:nvSpPr>
        <p:spPr>
          <a:xfrm>
            <a:off x="2086482" y="962760"/>
            <a:ext cx="479869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1. </a:t>
            </a:r>
            <a:r>
              <a:rPr sz="1200" b="1" spc="-10" dirty="0">
                <a:latin typeface="Arial"/>
                <a:cs typeface="Arial"/>
              </a:rPr>
              <a:t>ДОСТИЖЕНИЕ </a:t>
            </a:r>
            <a:r>
              <a:rPr sz="1200" b="1" spc="-5" dirty="0">
                <a:latin typeface="Arial"/>
                <a:cs typeface="Arial"/>
              </a:rPr>
              <a:t>ЦЕЛЕВЫХ </a:t>
            </a:r>
            <a:r>
              <a:rPr sz="1200" b="1" spc="-10" dirty="0">
                <a:latin typeface="Arial"/>
                <a:cs typeface="Arial"/>
              </a:rPr>
              <a:t>ПОКАЗАТЕЛЕЙ </a:t>
            </a: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lang="ru-RU" sz="1200" b="1" spc="-5" dirty="0">
                <a:latin typeface="Arial"/>
                <a:cs typeface="Arial"/>
              </a:rPr>
              <a:t>20</a:t>
            </a:r>
            <a:r>
              <a:rPr sz="1200" b="1" spc="-5" dirty="0">
                <a:latin typeface="Arial"/>
                <a:cs typeface="Arial"/>
              </a:rPr>
              <a:t>-202</a:t>
            </a:r>
            <a:r>
              <a:rPr lang="ru-RU" sz="1200" b="1" spc="-5" dirty="0">
                <a:latin typeface="Arial"/>
                <a:cs typeface="Arial"/>
              </a:rPr>
              <a:t>1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ГОДАХ</a:t>
            </a:r>
            <a:endParaRPr lang="en-US" sz="1200" b="1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Федеральный проект «Современная школа»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690"/>
          <p:cNvSpPr txBox="1"/>
          <p:nvPr/>
        </p:nvSpPr>
        <p:spPr>
          <a:xfrm>
            <a:off x="113004" y="5731918"/>
            <a:ext cx="8759178" cy="766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Стародубцев Роман Сергеевич - </a:t>
            </a:r>
            <a:r>
              <a:rPr sz="1100" spc="-3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ведущий специалист отдела организации образовательных ресурсов Поволжского управления министерства образования и науки Самарской области</a:t>
            </a:r>
            <a:endParaRPr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Тел. 89277387449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roman.starodubcev89@mail.ru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2010" y="3514220"/>
            <a:ext cx="1597551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hangingPunct="0"/>
            <a:r>
              <a:rPr kumimoji="0" lang="ru-RU" sz="1100" i="0" u="none" strike="noStrike" cap="none" spc="0" normalizeH="0" baseline="0" dirty="0">
                <a:ln>
                  <a:noFill/>
                </a:ln>
                <a:effectLst/>
                <a:uFillTx/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нарастающим итогом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2104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4E65C34-E325-4125-AA2F-DC9835710F5A}" type="slidenum">
              <a:rPr lang="ru-RU" altLang="ru-RU" sz="1000">
                <a:solidFill>
                  <a:srgbClr val="073E87"/>
                </a:solidFill>
              </a:rPr>
              <a:pPr algn="ctr" eaLnBrk="1"/>
              <a:t>16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2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6562725"/>
            <a:ext cx="9153526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7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95143"/>
              </p:ext>
            </p:extLst>
          </p:nvPr>
        </p:nvGraphicFramePr>
        <p:xfrm>
          <a:off x="137030" y="1556792"/>
          <a:ext cx="8884283" cy="2062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5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27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86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43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95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4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57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84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0175" marR="121285" indent="17780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00" spc="-10" dirty="0" err="1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1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 err="1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1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Доля детей в возрасте от 5 до 18 лет, охваченных дополнительным образованием, %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4300" marR="11430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68,8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67,5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87,87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76,8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87,87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Образовательные организации обеспечены детскими мини-технопарки, единиц (нарастающим итогом)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2*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b="0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2*</a:t>
                      </a:r>
                      <a:endParaRPr sz="1100" b="0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strike="noStrike" dirty="0">
                          <a:latin typeface="Arial" pitchFamily="34" charset="0"/>
                          <a:cs typeface="Arial" pitchFamily="34" charset="0"/>
                        </a:rPr>
                        <a:t>2*</a:t>
                      </a:r>
                      <a:endParaRPr sz="1100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100" strike="noStrike" dirty="0">
                          <a:latin typeface="Arial" pitchFamily="34" charset="0"/>
                          <a:cs typeface="Arial" pitchFamily="34" charset="0"/>
                        </a:rPr>
                        <a:t>2*</a:t>
                      </a:r>
                      <a:endParaRPr sz="1100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689"/>
          <p:cNvSpPr txBox="1"/>
          <p:nvPr/>
        </p:nvSpPr>
        <p:spPr>
          <a:xfrm>
            <a:off x="2172652" y="976304"/>
            <a:ext cx="479869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1. </a:t>
            </a:r>
            <a:r>
              <a:rPr sz="1200" b="1" spc="-10" dirty="0">
                <a:latin typeface="Arial"/>
                <a:cs typeface="Arial"/>
              </a:rPr>
              <a:t>ДОСТИЖЕНИЕ </a:t>
            </a:r>
            <a:r>
              <a:rPr sz="1200" b="1" spc="-5" dirty="0">
                <a:latin typeface="Arial"/>
                <a:cs typeface="Arial"/>
              </a:rPr>
              <a:t>ЦЕЛЕВЫХ </a:t>
            </a:r>
            <a:r>
              <a:rPr sz="1200" b="1" spc="-10" dirty="0">
                <a:latin typeface="Arial"/>
                <a:cs typeface="Arial"/>
              </a:rPr>
              <a:t>ПОКАЗАТЕЛЕЙ </a:t>
            </a: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lang="ru-RU" sz="1200" b="1" spc="-5" dirty="0">
                <a:latin typeface="Arial"/>
                <a:cs typeface="Arial"/>
              </a:rPr>
              <a:t>20</a:t>
            </a:r>
            <a:r>
              <a:rPr sz="1200" b="1" spc="-5" dirty="0">
                <a:latin typeface="Arial"/>
                <a:cs typeface="Arial"/>
              </a:rPr>
              <a:t>-202</a:t>
            </a:r>
            <a:r>
              <a:rPr lang="ru-RU" sz="1200" b="1" spc="-5" dirty="0">
                <a:latin typeface="Arial"/>
                <a:cs typeface="Arial"/>
              </a:rPr>
              <a:t>1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ГОДАХ</a:t>
            </a:r>
            <a:endParaRPr lang="ru-RU" sz="1200" b="1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Федеральный проект «Успех каждого ребенка»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97421" y="5301208"/>
            <a:ext cx="8667165" cy="110479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1. Федорова Валентина Павловна -</a:t>
            </a:r>
            <a:r>
              <a:rPr sz="1100" spc="-3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ведущий специалист отдела реализации образовательных программ Поволжского управления министерства образования и науки Самарской области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тел. 89270022193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fedorova_vp@mail.ru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/>
              <a:t>2. Евдокимова Евгения Николаевна - заместитель директора ГБУ ДПО «</a:t>
            </a:r>
            <a:r>
              <a:rPr lang="ru-RU" sz="1100" dirty="0" err="1"/>
              <a:t>Новокуйбышевский</a:t>
            </a:r>
            <a:r>
              <a:rPr lang="ru-RU" sz="1100" dirty="0"/>
              <a:t> РЦ»</a:t>
            </a:r>
          </a:p>
          <a:p>
            <a:r>
              <a:rPr lang="ru-RU" sz="1100" dirty="0"/>
              <a:t>тел. 89272060609,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dirty="0"/>
              <a:t>eeneen@mail.ru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110" y="3730492"/>
            <a:ext cx="1597551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hangingPunct="0"/>
            <a:r>
              <a:rPr kumimoji="0" lang="ru-RU" sz="1100" i="0" u="none" strike="noStrike" cap="none" spc="0" normalizeH="0" baseline="0" dirty="0">
                <a:ln>
                  <a:noFill/>
                </a:ln>
                <a:effectLst/>
                <a:uFillTx/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нарастающим итогом</a:t>
            </a:r>
          </a:p>
        </p:txBody>
      </p:sp>
    </p:spTree>
    <p:extLst>
      <p:ext uri="{BB962C8B-B14F-4D97-AF65-F5344CB8AC3E}">
        <p14:creationId xmlns:p14="http://schemas.microsoft.com/office/powerpoint/2010/main" val="135207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2104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4E65C34-E325-4125-AA2F-DC9835710F5A}" type="slidenum">
              <a:rPr lang="ru-RU" altLang="ru-RU" sz="1000">
                <a:solidFill>
                  <a:srgbClr val="073E87"/>
                </a:solidFill>
              </a:rPr>
              <a:pPr algn="ctr" eaLnBrk="1"/>
              <a:t>17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2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6562725"/>
            <a:ext cx="9153526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7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39082"/>
              </p:ext>
            </p:extLst>
          </p:nvPr>
        </p:nvGraphicFramePr>
        <p:xfrm>
          <a:off x="141922" y="1406397"/>
          <a:ext cx="8884283" cy="1662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6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95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4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57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84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0175" marR="121285" indent="17780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906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1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354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8" indent="17463" algn="l"/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Образовательные организации обеспечены материально-технической базой для внедрения целевая модель цифровой образовательной среды, единиц (нарастающим итогом)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2*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2*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3*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3*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689"/>
          <p:cNvSpPr txBox="1"/>
          <p:nvPr/>
        </p:nvSpPr>
        <p:spPr>
          <a:xfrm>
            <a:off x="2086482" y="908954"/>
            <a:ext cx="5762118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1. </a:t>
            </a:r>
            <a:r>
              <a:rPr sz="1200" b="1" spc="-10" dirty="0">
                <a:latin typeface="Arial"/>
                <a:cs typeface="Arial"/>
              </a:rPr>
              <a:t>ДОСТИЖЕНИЕ </a:t>
            </a:r>
            <a:r>
              <a:rPr sz="1200" b="1" spc="-5" dirty="0">
                <a:latin typeface="Arial"/>
                <a:cs typeface="Arial"/>
              </a:rPr>
              <a:t>ЦЕЛЕВЫХ </a:t>
            </a:r>
            <a:r>
              <a:rPr sz="1200" b="1" spc="-10" dirty="0">
                <a:latin typeface="Arial"/>
                <a:cs typeface="Arial"/>
              </a:rPr>
              <a:t>ПОКАЗАТЕЛЕЙ </a:t>
            </a: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lang="ru-RU" sz="1200" b="1" spc="-5" dirty="0">
                <a:latin typeface="Arial"/>
                <a:cs typeface="Arial"/>
              </a:rPr>
              <a:t>20</a:t>
            </a:r>
            <a:r>
              <a:rPr sz="1200" b="1" spc="-5" dirty="0">
                <a:latin typeface="Arial"/>
                <a:cs typeface="Arial"/>
              </a:rPr>
              <a:t>-202</a:t>
            </a:r>
            <a:r>
              <a:rPr lang="ru-RU" sz="1200" b="1" spc="-5" dirty="0">
                <a:latin typeface="Arial"/>
                <a:cs typeface="Arial"/>
              </a:rPr>
              <a:t>1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ГОДА</a:t>
            </a:r>
            <a:r>
              <a:rPr lang="ru-RU" sz="1200" b="1" spc="-10" dirty="0">
                <a:latin typeface="Arial"/>
                <a:cs typeface="Arial"/>
              </a:rPr>
              <a:t>Х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/>
              <a:t>Федеральный проект «Цифровая образовательная среда»</a:t>
            </a:r>
            <a:r>
              <a:rPr lang="ru-RU" sz="1200" b="1" spc="-10" dirty="0">
                <a:latin typeface="Arial"/>
                <a:cs typeface="Arial"/>
              </a:rPr>
              <a:t> </a:t>
            </a:r>
            <a:endParaRPr sz="1200" b="1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110065" y="5883466"/>
            <a:ext cx="8667165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/>
              <a:t>Евдокимова Евгения Николаевна - заместитель директора ГБУ ДПО «</a:t>
            </a:r>
            <a:r>
              <a:rPr lang="ru-RU" sz="1100" dirty="0" err="1"/>
              <a:t>Новокуйбышевский</a:t>
            </a:r>
            <a:r>
              <a:rPr lang="ru-RU" sz="1100" dirty="0"/>
              <a:t> РЦ»</a:t>
            </a:r>
          </a:p>
          <a:p>
            <a:r>
              <a:rPr lang="ru-RU" sz="1100" dirty="0"/>
              <a:t>тел. 89272060609,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dirty="0"/>
              <a:t>eeneen@mail.ru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507" y="3202534"/>
            <a:ext cx="1597551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hangingPunct="0"/>
            <a:r>
              <a:rPr kumimoji="0" lang="ru-RU" sz="1100" i="0" u="none" strike="noStrike" cap="none" spc="0" normalizeH="0" baseline="0" dirty="0">
                <a:ln>
                  <a:noFill/>
                </a:ln>
                <a:effectLst/>
                <a:uFillTx/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нарастающим итогом</a:t>
            </a:r>
          </a:p>
        </p:txBody>
      </p:sp>
    </p:spTree>
    <p:extLst>
      <p:ext uri="{BB962C8B-B14F-4D97-AF65-F5344CB8AC3E}">
        <p14:creationId xmlns:p14="http://schemas.microsoft.com/office/powerpoint/2010/main" val="185026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2104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4E65C34-E325-4125-AA2F-DC9835710F5A}" type="slidenum">
              <a:rPr lang="ru-RU" altLang="ru-RU" sz="1000">
                <a:solidFill>
                  <a:srgbClr val="073E87"/>
                </a:solidFill>
              </a:rPr>
              <a:pPr algn="ctr" eaLnBrk="1"/>
              <a:t>18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2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6562725"/>
            <a:ext cx="9153526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7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77348"/>
              </p:ext>
            </p:extLst>
          </p:nvPr>
        </p:nvGraphicFramePr>
        <p:xfrm>
          <a:off x="141919" y="1412776"/>
          <a:ext cx="8780311" cy="2376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84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0175" marR="121285" indent="17780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90625">
                        <a:lnSpc>
                          <a:spcPct val="100000"/>
                        </a:lnSpc>
                      </a:pPr>
                      <a:endParaRPr lang="ru-RU" sz="11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endParaRPr lang="ru-RU" sz="1100" spc="-1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00" spc="-10" dirty="0" err="1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1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 err="1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1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2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6142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4763" algn="l"/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волонтерства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деятельность, человек (нарастающим итогом)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1517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2091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1040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1650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2070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2390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689"/>
          <p:cNvSpPr txBox="1"/>
          <p:nvPr/>
        </p:nvSpPr>
        <p:spPr>
          <a:xfrm>
            <a:off x="2172652" y="885819"/>
            <a:ext cx="479869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Arial"/>
                <a:cs typeface="Arial"/>
              </a:rPr>
              <a:t>1. </a:t>
            </a:r>
            <a:r>
              <a:rPr lang="ru-RU" sz="1200" b="1" spc="-10" dirty="0">
                <a:latin typeface="Arial"/>
                <a:cs typeface="Arial"/>
              </a:rPr>
              <a:t>ДОСТИЖЕНИЕ </a:t>
            </a:r>
            <a:r>
              <a:rPr lang="ru-RU" sz="1200" b="1" spc="-5" dirty="0">
                <a:latin typeface="Arial"/>
                <a:cs typeface="Arial"/>
              </a:rPr>
              <a:t>ЦЕЛЕВЫХ </a:t>
            </a:r>
            <a:r>
              <a:rPr lang="ru-RU" sz="1200" b="1" spc="-10" dirty="0">
                <a:latin typeface="Arial"/>
                <a:cs typeface="Arial"/>
              </a:rPr>
              <a:t>ПОКАЗАТЕЛЕЙ </a:t>
            </a:r>
            <a:r>
              <a:rPr lang="ru-RU" sz="1200" b="1" dirty="0">
                <a:latin typeface="Arial"/>
                <a:cs typeface="Arial"/>
              </a:rPr>
              <a:t>В </a:t>
            </a:r>
            <a:r>
              <a:rPr lang="ru-RU" sz="1200" b="1" spc="-5" dirty="0">
                <a:latin typeface="Arial"/>
                <a:cs typeface="Arial"/>
              </a:rPr>
              <a:t>2020-2021</a:t>
            </a:r>
            <a:r>
              <a:rPr lang="ru-RU" sz="1200" b="1" spc="114" dirty="0">
                <a:latin typeface="Arial"/>
                <a:cs typeface="Arial"/>
              </a:rPr>
              <a:t> </a:t>
            </a:r>
            <a:r>
              <a:rPr lang="ru-RU" sz="1200" b="1" spc="-10" dirty="0">
                <a:latin typeface="Arial"/>
                <a:cs typeface="Arial"/>
              </a:rPr>
              <a:t>ГОДАХ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Федеральный проект «Социальная активность»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176473" y="5883465"/>
            <a:ext cx="8667165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 err="1">
                <a:latin typeface="Arial" pitchFamily="34" charset="0"/>
                <a:cs typeface="Arial" pitchFamily="34" charset="0"/>
              </a:rPr>
              <a:t>Внучкова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Ольга Ивановна- начальник  отдела молодежной политики МКУ «Управление культуры, туризма и молодежной политики Администрации муниципального района Волжский Самарской области», тел. 89277109016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molodvr@mail.ru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8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2104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4E65C34-E325-4125-AA2F-DC9835710F5A}" type="slidenum">
              <a:rPr lang="ru-RU" altLang="ru-RU" sz="1000">
                <a:solidFill>
                  <a:srgbClr val="073E87"/>
                </a:solidFill>
              </a:rPr>
              <a:pPr algn="ctr" eaLnBrk="1"/>
              <a:t>19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2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6562725"/>
            <a:ext cx="9153526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7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48089"/>
              </p:ext>
            </p:extLst>
          </p:nvPr>
        </p:nvGraphicFramePr>
        <p:xfrm>
          <a:off x="141919" y="1391424"/>
          <a:ext cx="8884283" cy="3189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45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526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84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0175" marR="121285" indent="17780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90625">
                        <a:lnSpc>
                          <a:spcPct val="100000"/>
                        </a:lnSpc>
                      </a:pPr>
                      <a:endParaRPr lang="ru-RU" sz="11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endParaRPr lang="ru-RU" sz="1100" spc="-1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00" spc="-10" dirty="0" err="1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1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 err="1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1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2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4094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4763" algn="l"/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Обеспечено увеличение численности детей и молодежи в возрасте до 30 лет, вовлеченных в социально активную деятельность через увеличение охвата патриотическими проектами, человек (нарастающим итогом)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4345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7927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10900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12085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4548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4763" algn="l"/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Создание условий для развития системы 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межпоколенческого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 взаимодействия и обеспечения преемственности поколений, поддержки общественных инициатив и проектов, направленных на гражданское и патриотическое воспитание детей и молодежи, человек (нарастающим итогом)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172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394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442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689"/>
          <p:cNvSpPr txBox="1"/>
          <p:nvPr/>
        </p:nvSpPr>
        <p:spPr>
          <a:xfrm>
            <a:off x="2172652" y="885819"/>
            <a:ext cx="479869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Arial"/>
                <a:cs typeface="Arial"/>
              </a:rPr>
              <a:t>1. </a:t>
            </a:r>
            <a:r>
              <a:rPr lang="ru-RU" sz="1200" b="1" spc="-10" dirty="0">
                <a:latin typeface="Arial"/>
                <a:cs typeface="Arial"/>
              </a:rPr>
              <a:t>ДОСТИЖЕНИЕ </a:t>
            </a:r>
            <a:r>
              <a:rPr lang="ru-RU" sz="1200" b="1" spc="-5" dirty="0">
                <a:latin typeface="Arial"/>
                <a:cs typeface="Arial"/>
              </a:rPr>
              <a:t>ЦЕЛЕВЫХ </a:t>
            </a:r>
            <a:r>
              <a:rPr lang="ru-RU" sz="1200" b="1" spc="-10" dirty="0">
                <a:latin typeface="Arial"/>
                <a:cs typeface="Arial"/>
              </a:rPr>
              <a:t>ПОКАЗАТЕЛЕЙ </a:t>
            </a:r>
            <a:r>
              <a:rPr lang="ru-RU" sz="1200" b="1" dirty="0">
                <a:latin typeface="Arial"/>
                <a:cs typeface="Arial"/>
              </a:rPr>
              <a:t>В </a:t>
            </a:r>
            <a:r>
              <a:rPr lang="ru-RU" sz="1200" b="1" spc="-5" dirty="0">
                <a:latin typeface="Arial"/>
                <a:cs typeface="Arial"/>
              </a:rPr>
              <a:t>2020-2021</a:t>
            </a:r>
            <a:r>
              <a:rPr lang="ru-RU" sz="1200" b="1" spc="114" dirty="0">
                <a:latin typeface="Arial"/>
                <a:cs typeface="Arial"/>
              </a:rPr>
              <a:t> </a:t>
            </a:r>
            <a:r>
              <a:rPr lang="ru-RU" sz="1200" b="1" spc="-10" dirty="0">
                <a:latin typeface="Arial"/>
                <a:cs typeface="Arial"/>
              </a:rPr>
              <a:t>ГОДАХ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Федеральный проект «</a:t>
            </a:r>
            <a:r>
              <a:rPr lang="ru-RU" sz="1200" b="1" dirty="0"/>
              <a:t>Патриотическое воспитание</a:t>
            </a:r>
            <a:r>
              <a:rPr lang="ru-RU" sz="1200" b="1" spc="-10" dirty="0">
                <a:latin typeface="Arial"/>
                <a:cs typeface="Arial"/>
              </a:rPr>
              <a:t>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160216" y="5733255"/>
            <a:ext cx="8667165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 err="1">
                <a:latin typeface="Arial" pitchFamily="34" charset="0"/>
                <a:cs typeface="Arial" pitchFamily="34" charset="0"/>
              </a:rPr>
              <a:t>Внучкова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Ольга Ивановна- начальник  отдела молодежной политики МКУ «Управление культуры, туризма и молодежной политики Администрации муниципального района Волжский Самарской области», тел. 89277109016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molodvr@mail.ru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5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314204" y="73209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395536" y="168831"/>
            <a:ext cx="835292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планирование на муниципальном уровне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9177" y="749159"/>
            <a:ext cx="2581803" cy="124697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социально-экономического развития муниципального района Волжский Самарской области на период до 2030 года</a:t>
            </a:r>
          </a:p>
          <a:p>
            <a:pPr algn="ctr"/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Утверждена решением Собрания представителей Волжского района Самарской области от 27.09.2018 №235/49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72626" y="749158"/>
            <a:ext cx="3871581" cy="12469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по реализации Стратегии социально-экономического развития муниципального района Волжский Самарской области </a:t>
            </a:r>
          </a:p>
          <a:p>
            <a:pPr algn="ctr"/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период до 2030 года</a:t>
            </a:r>
          </a:p>
          <a:p>
            <a:pPr algn="ctr"/>
            <a:endParaRPr lang="ru-RU" sz="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 постановлением Администрации муниципального района Волжский Самарской области от 02.10.2018 г. № 1788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(Изменения внесены Постановлением Администрации муниципального района Волжский Самарской области от 31.12.2019 г. № 2189)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749157"/>
            <a:ext cx="2699792" cy="12469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/>
            <a:endParaRPr lang="ru-RU" sz="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Стратегии социально-экономического развития муниципального района Волжский  Самарской области на период до  2030 года</a:t>
            </a:r>
          </a:p>
          <a:p>
            <a:pPr algn="ctr"/>
            <a:endParaRPr lang="ru-RU"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Утверждена решением Собрания представителей Волжского района Самарской области от 24.12.2019 г. № 301/66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72626" y="2825549"/>
            <a:ext cx="2275434" cy="40324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Привлечение необходимых инвестиций для модернизации действующих производств, введения новых мощностей и их эффективной эксплуатации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Реализация экспортного потенциала промышленных предприятий района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Создание условий для перехода промышленных предприятий на принципы «зеленой химии»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Организация на территории района законченного цикла высокотехнологичной переработки сельскохозяйственной продукции и пересмотр подходов к организации агропромышленного комплекса территории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Организация на территории района производства экологически чистой сельскохозяйственной продукции глубокой переработки, соответствующей европейским стандартам качества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Комплексное развитие и повышение эффективности производства животноводческой продукции и продуктов ее переработки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Создание комфортных условий для развития малого бизнеса на базе цифровизации и платформенных решений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Создание единой интегрированной системы поддержки инвестиционной деятельности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Создание эффективной системы поддержки фермеров и развитие потребительской кооперации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Повышение предпринимательской активности и укрепление кадрового потенциала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Формирование эффективной системы муниципального управления, обеспечивающей реализацию стратегических приоритетов путем согласования интересов и информационной коммуникации основных </a:t>
            </a:r>
            <a:r>
              <a:rPr lang="ru-RU" sz="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стейкхолдеров</a:t>
            </a:r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территории района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Обеспечение устойчивости и открытости муниципальных финансов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Ускоренное внедрение цифровых технологий в муниципальное управление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Развитие активной гражданской позиции, созидательности и солидарности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99578" y="2825549"/>
            <a:ext cx="2091512" cy="40324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Создание условий для эффективного развития сферы туризма и туристской инфраструктуры с высоким уровнем сервиса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Сохранение культурного наследия и развитие музейного комплекса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Создание современной инфраструктуры речного туризма и активного отдыха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Формирование и продвижение конкурентоспособных турпродуктов, обеспечивающих позитивный имидж и узнаваемость Волжского района на туристическом рынке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020272" y="2825551"/>
            <a:ext cx="2123728" cy="4032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600" spc="-5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" spc="-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Обеспечение жителей района доступным и комфортным жильем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Развитие коммунальной инфраструктуры на территории Волжского района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Создание комфортной среды проживания на всей территории района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«Умный» и безопасный район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Развитие муниципальной транспортной сети, способствующей повышению мобильности, связности и доступности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Эффективное обращение с бытовыми отходами, включая ликвидацию несанкционированных свалок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Совершенствование системы экологического просвещения населения, информирования и взаимодействия с общественностью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-9178" y="2780929"/>
            <a:ext cx="2539419" cy="4077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Создание благоприятных условий для привлечения и удержания в районе квалифицированных креативных кадров для инновационной экономики</a:t>
            </a:r>
          </a:p>
          <a:p>
            <a:pPr algn="ctr"/>
            <a:r>
              <a:rPr lang="ru-RU" sz="600" b="1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Повышение уровня рождаемости, укрепление семейных отношений, совершенствование и развитие социальной защиты населения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Обеспечение динамичного роста доходов и создание условий для самореализации населения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Совершенствование и развитие материально-технической базы учреждений здравоохранения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Обеспечение учреждений здравоохранения высококвалифицированным кадровым составом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Повышение доступности и качества медицинской помощи, эффективности предоставления медицинских услуг, в том числе экстренной медицинской помощи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Обеспечение приоритета профилактики в сфере охраны здоровья населения и поддержка активного долголетия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Создание условий и инфраструктуры для развития физической культуры и массового спорта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Мотивация жителей района к ведению здорового образа жизни и приобщение к регулярным занятиям физической культурой и спортом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Дошкольное образование – доступная система всестороннего развития детей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Создание инфраструктуры сферы образования, соответствующей стандартам «цифровой школы», совершенствование и развитие материально-технической базы учреждений образования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Совершенствование содержания образования, образовательных программ дошкольного, общего и дополнительного образования, направленных на достижение современного качества учебных результатов и результатов социализации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Предоставление возможности каждому человеку на протяжении всей жизни самостоятельно выбирать и приобретать необходимые компетенции, создавать индивидуальную траекторию обучения, развивать и реализовывать свой потенциал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Молодежь – основа будущего Волжского района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Обеспечение высокого качества культурно-досуговых услуг для жителей и гостей района</a:t>
            </a:r>
          </a:p>
          <a:p>
            <a:pPr algn="ctr"/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ru-RU" sz="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  <a:r>
              <a:rPr lang="ru-RU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услуг, сохранение и развитие культурного наследия</a:t>
            </a:r>
          </a:p>
          <a:p>
            <a:pPr algn="ctr"/>
            <a:endParaRPr lang="ru-RU" sz="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b="1" spc="-5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b="1" spc="-5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 rot="5400000">
            <a:off x="1049095" y="1413685"/>
            <a:ext cx="432048" cy="2530242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800" b="1" spc="-80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СБЕРЕЖЕНИЕ НАРОДА И НАКОПЛЕНИЕ ЧЕЛОВЕЧЕСКОГО КАПИТАЛА</a:t>
            </a:r>
            <a:endParaRPr lang="ru-RU" sz="800" dirty="0"/>
          </a:p>
        </p:txBody>
      </p:sp>
      <p:sp>
        <p:nvSpPr>
          <p:cNvPr id="32" name="Пятиугольник 31"/>
          <p:cNvSpPr/>
          <p:nvPr/>
        </p:nvSpPr>
        <p:spPr>
          <a:xfrm rot="5400000">
            <a:off x="3526705" y="1504094"/>
            <a:ext cx="420332" cy="2364874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700" b="1" spc="-80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ОБЕСПЕЧЕНИЕ ОПЕРЕЖАЮЩЕГО ЭКОНОМИЧЕСКОГО РАЗВИТИЯ И ЭФФЕКТИВНОГО УПРАВЛЕНИЯ</a:t>
            </a:r>
            <a:endParaRPr lang="ru-RU" sz="700" dirty="0"/>
          </a:p>
        </p:txBody>
      </p:sp>
      <p:sp>
        <p:nvSpPr>
          <p:cNvPr id="33" name="Пятиугольник 32"/>
          <p:cNvSpPr/>
          <p:nvPr/>
        </p:nvSpPr>
        <p:spPr>
          <a:xfrm rot="5400000">
            <a:off x="5785002" y="1638074"/>
            <a:ext cx="404572" cy="2115539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800" b="1" spc="-80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ТУРИЗМ – ДРАЙВЕР РАЗВИТИЯ ЭКОНОМИКИ</a:t>
            </a:r>
          </a:p>
        </p:txBody>
      </p:sp>
      <p:sp>
        <p:nvSpPr>
          <p:cNvPr id="34" name="Пятиугольник 33"/>
          <p:cNvSpPr/>
          <p:nvPr/>
        </p:nvSpPr>
        <p:spPr>
          <a:xfrm rot="5400000">
            <a:off x="7864462" y="1618592"/>
            <a:ext cx="435348" cy="2123728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800" b="1" spc="-80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КОМФОРТНАЯ И БЛАГОУСТРОЕННАЯ СРЕДА ПРОЖИВАНИЯ</a:t>
            </a:r>
            <a:endParaRPr lang="ru-RU" sz="8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16600" y="1996129"/>
            <a:ext cx="8756793" cy="548344"/>
          </a:xfrm>
          <a:prstGeom prst="downArrow">
            <a:avLst>
              <a:gd name="adj1" fmla="val 82624"/>
              <a:gd name="adj2" fmla="val 5264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Стратегические направления и задачи Стратегии </a:t>
            </a:r>
          </a:p>
        </p:txBody>
      </p:sp>
      <p:pic>
        <p:nvPicPr>
          <p:cNvPr id="19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8" y="-4763"/>
            <a:ext cx="795337" cy="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Номер слайда 2"/>
          <p:cNvSpPr txBox="1">
            <a:spLocks/>
          </p:cNvSpPr>
          <p:nvPr/>
        </p:nvSpPr>
        <p:spPr bwMode="auto">
          <a:xfrm>
            <a:off x="8629650" y="6597351"/>
            <a:ext cx="514350" cy="25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E289F1F-27E9-4164-BBCC-005BA42A5E01}" type="slidenum">
              <a:rPr lang="ru-RU" altLang="ru-RU" sz="1000">
                <a:solidFill>
                  <a:srgbClr val="073E87"/>
                </a:solidFill>
              </a:rPr>
              <a:pPr algn="ctr" eaLnBrk="1"/>
              <a:t>2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0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2104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E4E65C34-E325-4125-AA2F-DC9835710F5A}" type="slidenum">
              <a:rPr lang="ru-RU" altLang="ru-RU" sz="1000">
                <a:solidFill>
                  <a:srgbClr val="073E87"/>
                </a:solidFill>
              </a:rPr>
              <a:pPr algn="ctr" eaLnBrk="1"/>
              <a:t>20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2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6562725"/>
            <a:ext cx="9153526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7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4077"/>
              </p:ext>
            </p:extLst>
          </p:nvPr>
        </p:nvGraphicFramePr>
        <p:xfrm>
          <a:off x="141919" y="1391424"/>
          <a:ext cx="8884283" cy="1821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45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526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84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0175" marR="121285" indent="17780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90625">
                        <a:lnSpc>
                          <a:spcPct val="100000"/>
                        </a:lnSpc>
                      </a:pPr>
                      <a:endParaRPr lang="ru-RU" sz="11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endParaRPr lang="ru-RU" sz="1100" spc="-1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00" spc="-10" dirty="0" err="1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1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 err="1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1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2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4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143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4763" algn="l"/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Вклад муниципальных образований в создание сущностей в рамках реализации национального проекта «Образование»,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132,39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70,09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70,09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132,39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132,39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689"/>
          <p:cNvSpPr txBox="1"/>
          <p:nvPr/>
        </p:nvSpPr>
        <p:spPr>
          <a:xfrm>
            <a:off x="2172652" y="885819"/>
            <a:ext cx="47986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Arial"/>
                <a:cs typeface="Arial"/>
              </a:rPr>
              <a:t>1. </a:t>
            </a:r>
            <a:r>
              <a:rPr lang="ru-RU" sz="1200" b="1" spc="-10" dirty="0">
                <a:latin typeface="Arial"/>
                <a:cs typeface="Arial"/>
              </a:rPr>
              <a:t>ДОСТИЖЕНИЕ </a:t>
            </a:r>
            <a:r>
              <a:rPr lang="ru-RU" sz="1200" b="1" spc="-5" dirty="0">
                <a:latin typeface="Arial"/>
                <a:cs typeface="Arial"/>
              </a:rPr>
              <a:t>ЦЕЛЕВЫХ </a:t>
            </a:r>
            <a:r>
              <a:rPr lang="ru-RU" sz="1200" b="1" spc="-10" dirty="0">
                <a:latin typeface="Arial"/>
                <a:cs typeface="Arial"/>
              </a:rPr>
              <a:t>ПОКАЗАТЕЛЕЙ </a:t>
            </a:r>
            <a:r>
              <a:rPr lang="ru-RU" sz="1200" b="1" dirty="0">
                <a:latin typeface="Arial"/>
                <a:cs typeface="Arial"/>
              </a:rPr>
              <a:t>В </a:t>
            </a:r>
            <a:r>
              <a:rPr lang="ru-RU" sz="1200" b="1" spc="-5" dirty="0">
                <a:latin typeface="Arial"/>
                <a:cs typeface="Arial"/>
              </a:rPr>
              <a:t>2020-2021</a:t>
            </a:r>
            <a:r>
              <a:rPr lang="ru-RU" sz="1200" b="1" spc="114" dirty="0">
                <a:latin typeface="Arial"/>
                <a:cs typeface="Arial"/>
              </a:rPr>
              <a:t> </a:t>
            </a:r>
            <a:r>
              <a:rPr lang="ru-RU" sz="1200" b="1" spc="-10" dirty="0">
                <a:latin typeface="Arial"/>
                <a:cs typeface="Arial"/>
              </a:rPr>
              <a:t>ГОДАХ</a:t>
            </a:r>
          </a:p>
        </p:txBody>
      </p:sp>
      <p:sp>
        <p:nvSpPr>
          <p:cNvPr id="8" name="object 690"/>
          <p:cNvSpPr txBox="1"/>
          <p:nvPr/>
        </p:nvSpPr>
        <p:spPr>
          <a:xfrm>
            <a:off x="160216" y="5733255"/>
            <a:ext cx="8667165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Бондарев Иван Николаевич - директор  МБУ по обеспечению деятельности учреждений образования муниципального района Волжский Самарской </a:t>
            </a:r>
            <a:r>
              <a:rPr lang="ru-RU" sz="1100" spc="-5" dirty="0">
                <a:cs typeface="Arial" pitchFamily="34" charset="0"/>
              </a:rPr>
              <a:t>области «Паритет»,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тел. </a:t>
            </a:r>
            <a:r>
              <a:rPr lang="ru-RU" sz="1100" spc="-5" dirty="0">
                <a:latin typeface="Arial"/>
                <a:cs typeface="Arial"/>
              </a:rPr>
              <a:t>8 (846) 203-77-58 (доб. 203)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/>
              <a:t>mbu.paritet2015@yandex.ru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3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39E0F16C-9D8C-4933-A4F9-E705EBB0CC2C}" type="slidenum">
              <a:rPr lang="ru-RU" altLang="ru-RU" sz="1000">
                <a:solidFill>
                  <a:srgbClr val="073E87"/>
                </a:solidFill>
              </a:rPr>
              <a:pPr algn="ctr" eaLnBrk="1"/>
              <a:t>21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304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435"/>
          <p:cNvSpPr>
            <a:spLocks noChangeArrowheads="1"/>
          </p:cNvSpPr>
          <p:nvPr/>
        </p:nvSpPr>
        <p:spPr bwMode="auto">
          <a:xfrm>
            <a:off x="611560" y="95711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6" name="object 690"/>
          <p:cNvSpPr txBox="1"/>
          <p:nvPr/>
        </p:nvSpPr>
        <p:spPr>
          <a:xfrm>
            <a:off x="111137" y="5919000"/>
            <a:ext cx="9035990" cy="5738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05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05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50" spc="-5" dirty="0">
                <a:latin typeface="Arial" pitchFamily="34" charset="0"/>
                <a:cs typeface="Arial" pitchFamily="34" charset="0"/>
              </a:rPr>
              <a:t>Стародубцев Роман Сергеевич - </a:t>
            </a:r>
            <a:r>
              <a:rPr sz="1050" spc="-3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spc="-5" dirty="0">
                <a:latin typeface="Arial" pitchFamily="34" charset="0"/>
                <a:cs typeface="Arial" pitchFamily="34" charset="0"/>
              </a:rPr>
              <a:t>ведущий специалист отдела организации образовательных ресурсов,  89277387449</a:t>
            </a:r>
            <a:r>
              <a:rPr sz="1050" spc="-5" dirty="0">
                <a:latin typeface="Arial" pitchFamily="34" charset="0"/>
                <a:cs typeface="Arial" pitchFamily="34" charset="0"/>
              </a:rPr>
              <a:t>, </a:t>
            </a:r>
            <a:endParaRPr lang="ru-RU" sz="1050" spc="-5" dirty="0">
              <a:latin typeface="Arial" pitchFamily="34" charset="0"/>
              <a:cs typeface="Arial" pitchFamily="34" charset="0"/>
            </a:endParaRPr>
          </a:p>
          <a:p>
            <a:r>
              <a:rPr lang="ru-RU" sz="105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05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05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roman.starodubcev89@mail.ru</a:t>
            </a:r>
            <a:endParaRPr sz="105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75191"/>
              </p:ext>
            </p:extLst>
          </p:nvPr>
        </p:nvGraphicFramePr>
        <p:xfrm>
          <a:off x="127029" y="1412776"/>
          <a:ext cx="8929369" cy="2035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4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38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8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565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021">
                <a:tc gridSpan="4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r>
                        <a:rPr lang="ru-RU"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0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1.</a:t>
                      </a:r>
                      <a:endParaRPr sz="105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помещений Центра для размещения оборудования в соответствии с бренд-буком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До</a:t>
                      </a:r>
                      <a:r>
                        <a:rPr lang="ru-RU" sz="105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20.08.2021</a:t>
                      </a:r>
                      <a:endParaRPr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Calibri"/>
                        </a:rPr>
                        <a:t>Закупка мебели для Центра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До 20.08.2021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0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Повышение квалификации педагогов Центра, обучение новым технологиям преподавания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До 01.09.2021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0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Открытие Центра в единый день открытий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Сентябрь 2021</a:t>
                      </a:r>
                      <a:endParaRPr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object 691"/>
          <p:cNvSpPr txBox="1"/>
          <p:nvPr/>
        </p:nvSpPr>
        <p:spPr>
          <a:xfrm>
            <a:off x="2504097" y="887186"/>
            <a:ext cx="438721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2. </a:t>
            </a:r>
            <a:r>
              <a:rPr sz="1200" b="1" spc="-5" dirty="0">
                <a:latin typeface="Arial"/>
                <a:cs typeface="Arial"/>
              </a:rPr>
              <a:t>ОСНОВНЫЕ МЕРОПРИЯТИЯ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КОНТРОЛЬНЫЕ</a:t>
            </a:r>
            <a:r>
              <a:rPr sz="1200" b="1" dirty="0">
                <a:latin typeface="Arial"/>
                <a:cs typeface="Arial"/>
              </a:rPr>
              <a:t> ТОЧКИ</a:t>
            </a:r>
            <a:endParaRPr lang="ru-RU" sz="12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Arial"/>
                <a:cs typeface="Arial"/>
              </a:rPr>
              <a:t>Федеральный проект «Современная школа»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39E0F16C-9D8C-4933-A4F9-E705EBB0CC2C}" type="slidenum">
              <a:rPr lang="ru-RU" altLang="ru-RU" sz="1000">
                <a:solidFill>
                  <a:srgbClr val="073E87"/>
                </a:solidFill>
              </a:rPr>
              <a:pPr algn="ctr" eaLnBrk="1"/>
              <a:t>22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304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435"/>
          <p:cNvSpPr>
            <a:spLocks noChangeArrowheads="1"/>
          </p:cNvSpPr>
          <p:nvPr/>
        </p:nvSpPr>
        <p:spPr bwMode="auto">
          <a:xfrm>
            <a:off x="611560" y="95711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7" name="object 690"/>
          <p:cNvSpPr txBox="1"/>
          <p:nvPr/>
        </p:nvSpPr>
        <p:spPr>
          <a:xfrm>
            <a:off x="77014" y="5757417"/>
            <a:ext cx="8856478" cy="73545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05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05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50" spc="-5" dirty="0">
                <a:latin typeface="Arial" pitchFamily="34" charset="0"/>
                <a:cs typeface="Arial" pitchFamily="34" charset="0"/>
              </a:rPr>
              <a:t>Федорова Валентина Павловна -</a:t>
            </a:r>
            <a:r>
              <a:rPr sz="1050" spc="-3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spc="-5" dirty="0">
                <a:latin typeface="Arial" pitchFamily="34" charset="0"/>
                <a:cs typeface="Arial" pitchFamily="34" charset="0"/>
              </a:rPr>
              <a:t>ведущий специалист отдела реализации образовательных программ, 89270022193</a:t>
            </a:r>
            <a:r>
              <a:rPr sz="105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05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05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05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fedorova_vp@mail.ru</a:t>
            </a:r>
            <a:r>
              <a:rPr lang="ru-RU" sz="1050" dirty="0">
                <a:latin typeface="Arial" pitchFamily="34" charset="0"/>
                <a:cs typeface="Arial" pitchFamily="34" charset="0"/>
              </a:rPr>
              <a:t>; Евдокимова Евгения Николаевна - заместитель директора ГБУ ДПО «</a:t>
            </a:r>
            <a:r>
              <a:rPr lang="ru-RU" sz="1050" dirty="0" err="1">
                <a:latin typeface="Arial" pitchFamily="34" charset="0"/>
                <a:cs typeface="Arial" pitchFamily="34" charset="0"/>
              </a:rPr>
              <a:t>Новокуйбышевский</a:t>
            </a:r>
            <a:r>
              <a:rPr lang="ru-RU" sz="1050" dirty="0">
                <a:latin typeface="Arial" pitchFamily="34" charset="0"/>
                <a:cs typeface="Arial" pitchFamily="34" charset="0"/>
              </a:rPr>
              <a:t> РЦ»,  89272060609,</a:t>
            </a:r>
          </a:p>
          <a:p>
            <a:r>
              <a:rPr lang="ru-RU" sz="10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05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05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050" dirty="0">
                <a:latin typeface="Arial" pitchFamily="34" charset="0"/>
                <a:cs typeface="Arial" pitchFamily="34" charset="0"/>
              </a:rPr>
              <a:t>eeneen@mail.ru</a:t>
            </a:r>
          </a:p>
        </p:txBody>
      </p:sp>
      <p:graphicFrame>
        <p:nvGraphicFramePr>
          <p:cNvPr id="8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89048"/>
              </p:ext>
            </p:extLst>
          </p:nvPr>
        </p:nvGraphicFramePr>
        <p:xfrm>
          <a:off x="107315" y="1412776"/>
          <a:ext cx="8929369" cy="2179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57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53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6851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22796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marL="0" marR="3048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721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Организация  участия  детей,</a:t>
                      </a:r>
                      <a:r>
                        <a:rPr lang="ru-RU" sz="1050" baseline="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 в мероприятиях  </a:t>
                      </a:r>
                      <a:r>
                        <a:rPr lang="ru-RU" sz="105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мобильных технопарков «</a:t>
                      </a:r>
                      <a:r>
                        <a:rPr lang="ru-RU" sz="1050" dirty="0" err="1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Кванториум</a:t>
                      </a:r>
                      <a:r>
                        <a:rPr lang="ru-RU" sz="105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»  (</a:t>
                      </a:r>
                      <a:r>
                        <a:rPr lang="ru-RU" sz="1050" dirty="0" err="1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Хакатоны</a:t>
                      </a:r>
                      <a:r>
                        <a:rPr lang="ru-RU" sz="105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, мобильный</a:t>
                      </a:r>
                      <a:r>
                        <a:rPr lang="ru-RU" sz="1050" baseline="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050" baseline="0" dirty="0" err="1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кванториум</a:t>
                      </a:r>
                      <a:r>
                        <a:rPr lang="ru-RU" sz="1050" baseline="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, </a:t>
                      </a:r>
                      <a:r>
                        <a:rPr lang="en-US" sz="1050" baseline="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It –</a:t>
                      </a:r>
                      <a:r>
                        <a:rPr lang="ru-RU" sz="1050" baseline="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каникулы, инженерные каникулы,  образовательные </a:t>
                      </a:r>
                      <a:r>
                        <a:rPr lang="ru-RU" sz="1050" baseline="0" dirty="0" err="1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интенсивы</a:t>
                      </a:r>
                      <a:r>
                        <a:rPr lang="ru-RU" sz="1050" baseline="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)</a:t>
                      </a: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09.01.2021-31.12.2021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05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 участия обучающихся в 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открытых онлайн-уроков, реализуемых с учетом опыта цикла открытых уроков «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Проектория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 (Профессия «Сварщик» , «Крым – моя история»)</a:t>
                      </a:r>
                      <a:endParaRPr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09.01.2021-31.12.2021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 участия </a:t>
                      </a:r>
                      <a:r>
                        <a:rPr lang="ru-RU" sz="105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детей в  проекте </a:t>
                      </a:r>
                      <a:r>
                        <a:rPr lang="ru-RU" sz="10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«Билет в будущее»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09.01.2021-31.12.2021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object 691"/>
          <p:cNvSpPr txBox="1"/>
          <p:nvPr/>
        </p:nvSpPr>
        <p:spPr>
          <a:xfrm>
            <a:off x="2461160" y="888616"/>
            <a:ext cx="438721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2. </a:t>
            </a:r>
            <a:r>
              <a:rPr sz="1200" b="1" spc="-5" dirty="0">
                <a:solidFill>
                  <a:prstClr val="black"/>
                </a:solidFill>
                <a:latin typeface="Arial"/>
                <a:cs typeface="Arial"/>
              </a:rPr>
              <a:t>ОСНОВНЫЕ МЕРОПРИЯТИЯ 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И </a:t>
            </a:r>
            <a:r>
              <a:rPr sz="1200" b="1" spc="-5" dirty="0">
                <a:solidFill>
                  <a:prstClr val="black"/>
                </a:solidFill>
                <a:latin typeface="Arial"/>
                <a:cs typeface="Arial"/>
              </a:rPr>
              <a:t>КОНТРОЛЬНЫЕ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 ТОЧКИ</a:t>
            </a:r>
            <a:endParaRPr lang="ru-RU" sz="12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algn="ctr">
              <a:spcBef>
                <a:spcPts val="10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Федеральный проект «Успех каждого ребенка»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989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39E0F16C-9D8C-4933-A4F9-E705EBB0CC2C}" type="slidenum">
              <a:rPr lang="ru-RU" altLang="ru-RU" sz="1000">
                <a:solidFill>
                  <a:srgbClr val="073E87"/>
                </a:solidFill>
              </a:rPr>
              <a:pPr algn="ctr" eaLnBrk="1"/>
              <a:t>23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304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435"/>
          <p:cNvSpPr>
            <a:spLocks noChangeArrowheads="1"/>
          </p:cNvSpPr>
          <p:nvPr/>
        </p:nvSpPr>
        <p:spPr bwMode="auto">
          <a:xfrm>
            <a:off x="611560" y="95711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graphicFrame>
        <p:nvGraphicFramePr>
          <p:cNvPr id="7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92538"/>
              </p:ext>
            </p:extLst>
          </p:nvPr>
        </p:nvGraphicFramePr>
        <p:xfrm>
          <a:off x="194993" y="1340768"/>
          <a:ext cx="8929369" cy="1659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8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94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6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213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7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подключения</a:t>
                      </a:r>
                      <a:r>
                        <a:rPr lang="ru-RU" sz="1100" b="0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0" i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интернет-соединением</a:t>
                      </a:r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 скоростью не менее 50 Мб/с – для образовательных организаций, расположенных в сельской местности образовательных организаций (5 ОУ)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09.01.2021-31.12.2021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Обеспечение материально-технической базы 1 ОО ( ГБОУ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 ООШ </a:t>
                      </a:r>
                      <a:r>
                        <a:rPr lang="ru-RU" sz="1100" b="0" baseline="0" dirty="0" err="1">
                          <a:latin typeface="Arial" pitchFamily="34" charset="0"/>
                          <a:cs typeface="Arial" pitchFamily="34" charset="0"/>
                        </a:rPr>
                        <a:t>с.Журавли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) для внедрения цифровой образовательной среды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09.01.2021-31.12.2021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691"/>
          <p:cNvSpPr txBox="1"/>
          <p:nvPr/>
        </p:nvSpPr>
        <p:spPr>
          <a:xfrm>
            <a:off x="2209800" y="836712"/>
            <a:ext cx="5026496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2. </a:t>
            </a:r>
            <a:r>
              <a:rPr sz="1200" b="1" spc="-5" dirty="0">
                <a:latin typeface="Arial"/>
                <a:cs typeface="Arial"/>
              </a:rPr>
              <a:t>ОСНОВНЫЕ МЕРОПРИЯТИЯ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КОНТРОЛЬНЫЕ</a:t>
            </a:r>
            <a:r>
              <a:rPr sz="1200" b="1" dirty="0">
                <a:latin typeface="Arial"/>
                <a:cs typeface="Arial"/>
              </a:rPr>
              <a:t> ТОЧКИ</a:t>
            </a:r>
            <a:endParaRPr lang="ru-RU" sz="12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/>
              <a:t>Федеральный проект «Цифровая образовательная среда»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690"/>
          <p:cNvSpPr txBox="1"/>
          <p:nvPr/>
        </p:nvSpPr>
        <p:spPr>
          <a:xfrm>
            <a:off x="150363" y="5907246"/>
            <a:ext cx="8793385" cy="42768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Евдокимова Евгения Николаевна - заместитель директора ГБУ ДПО «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Новокуйбышевский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РЦ», 89272060609,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eeneen@mail.ru</a:t>
            </a:r>
          </a:p>
        </p:txBody>
      </p:sp>
    </p:spTree>
    <p:extLst>
      <p:ext uri="{BB962C8B-B14F-4D97-AF65-F5344CB8AC3E}">
        <p14:creationId xmlns:p14="http://schemas.microsoft.com/office/powerpoint/2010/main" val="7725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39E0F16C-9D8C-4933-A4F9-E705EBB0CC2C}" type="slidenum">
              <a:rPr lang="ru-RU" altLang="ru-RU" sz="1000">
                <a:solidFill>
                  <a:srgbClr val="073E87"/>
                </a:solidFill>
              </a:rPr>
              <a:pPr algn="ctr" eaLnBrk="1"/>
              <a:t>24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304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435"/>
          <p:cNvSpPr>
            <a:spLocks noChangeArrowheads="1"/>
          </p:cNvSpPr>
          <p:nvPr/>
        </p:nvSpPr>
        <p:spPr bwMode="auto">
          <a:xfrm>
            <a:off x="611560" y="95711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graphicFrame>
        <p:nvGraphicFramePr>
          <p:cNvPr id="9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44831"/>
              </p:ext>
            </p:extLst>
          </p:nvPr>
        </p:nvGraphicFramePr>
        <p:xfrm>
          <a:off x="144248" y="1340768"/>
          <a:ext cx="8929369" cy="3431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8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94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6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03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Адресная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помощь ветеранам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01.01.2021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-31.12.2021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Поздравление ветеранов с 23 февраля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20.02.2021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23.02.2021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Поздравление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 ветеранов с 8 марта (</a:t>
                      </a: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акция #</a:t>
                      </a:r>
                      <a:r>
                        <a:rPr lang="ru-RU" sz="1100" b="0" dirty="0" err="1">
                          <a:latin typeface="Arial" pitchFamily="34" charset="0"/>
                          <a:cs typeface="Arial" pitchFamily="34" charset="0"/>
                        </a:rPr>
                        <a:t>ВамЛюбимые</a:t>
                      </a: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06.03.2021 -08.03.2021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Привлечение волонтеров к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 организации и </a:t>
                      </a: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проведению акций и мероприятий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10.03.2021 -31.12.2021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Экологические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 акции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09.01.2021 -31.12.2021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Районная добровольческая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 акция «Весенняя неделя добра»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20.04.2021 – 26.04.2021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Районное мероприятие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, посвященное Дню добровольца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07.12.2021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Реализация мероприятий, в рамках Всероссийской</a:t>
                      </a:r>
                      <a:r>
                        <a:rPr lang="ru-RU" sz="11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акции «МЫ ВМЕСТЕ»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16.03.2021 – 31.12.2021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bject 691"/>
          <p:cNvSpPr txBox="1"/>
          <p:nvPr/>
        </p:nvSpPr>
        <p:spPr>
          <a:xfrm>
            <a:off x="2209800" y="836712"/>
            <a:ext cx="5026496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2. </a:t>
            </a:r>
            <a:r>
              <a:rPr sz="1200" b="1" spc="-5" dirty="0">
                <a:latin typeface="Arial"/>
                <a:cs typeface="Arial"/>
              </a:rPr>
              <a:t>ОСНОВНЫЕ МЕРОПРИЯТИЯ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КОНТРОЛЬНЫЕ</a:t>
            </a:r>
            <a:r>
              <a:rPr sz="1200" b="1" dirty="0">
                <a:latin typeface="Arial"/>
                <a:cs typeface="Arial"/>
              </a:rPr>
              <a:t> ТОЧКИ</a:t>
            </a:r>
            <a:endParaRPr lang="ru-RU" sz="12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/>
              <a:t>Федеральный проект «</a:t>
            </a:r>
            <a:r>
              <a:rPr lang="ru-RU" sz="1200" b="1" spc="-10" dirty="0">
                <a:latin typeface="Arial"/>
                <a:cs typeface="Arial"/>
              </a:rPr>
              <a:t>Социальная активность</a:t>
            </a:r>
            <a:r>
              <a:rPr lang="ru-RU" sz="1200" b="1" dirty="0"/>
              <a:t>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690"/>
          <p:cNvSpPr txBox="1"/>
          <p:nvPr/>
        </p:nvSpPr>
        <p:spPr>
          <a:xfrm>
            <a:off x="197832" y="5945600"/>
            <a:ext cx="8667165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 err="1">
                <a:latin typeface="Arial" pitchFamily="34" charset="0"/>
                <a:cs typeface="Arial" pitchFamily="34" charset="0"/>
              </a:rPr>
              <a:t>Внучкова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Ольга Ивановна - начальник  отдела молодежной политики МКУ «Управление культуры, туризма и молодежной политики Администрации муниципального района Волжский Самарской области», 89277109016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molodvr@mail.ru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2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39E0F16C-9D8C-4933-A4F9-E705EBB0CC2C}" type="slidenum">
              <a:rPr lang="ru-RU" altLang="ru-RU" sz="1000">
                <a:solidFill>
                  <a:srgbClr val="073E87"/>
                </a:solidFill>
              </a:rPr>
              <a:pPr algn="ctr" eaLnBrk="1"/>
              <a:t>25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304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435"/>
          <p:cNvSpPr>
            <a:spLocks noChangeArrowheads="1"/>
          </p:cNvSpPr>
          <p:nvPr/>
        </p:nvSpPr>
        <p:spPr bwMode="auto">
          <a:xfrm>
            <a:off x="611560" y="95711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«ОБРАЗОВАНИЕ»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graphicFrame>
        <p:nvGraphicFramePr>
          <p:cNvPr id="10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3894"/>
              </p:ext>
            </p:extLst>
          </p:nvPr>
        </p:nvGraphicFramePr>
        <p:xfrm>
          <a:off x="131252" y="1340768"/>
          <a:ext cx="8929369" cy="4049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8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94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6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056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87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</a:t>
                      </a: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ctr">
                        <a:lnSpc>
                          <a:spcPct val="15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Районная акция «Блокадный Хлеб»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27.01.2021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Серия мероприятий «Уроки мужества»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27.01.2021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Районная выставка «Вехи войны»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08.02.2021 -14.02.2021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Акция «Перекличка Постов №1»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15.02.2021 – 07.10.2021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Интеллектуальная игра «</a:t>
                      </a:r>
                      <a:r>
                        <a:rPr lang="ru-RU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Росквиз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к 23 февраля»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17.02.2021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Мероприятия, посвященные Дню родного языка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18.02.2021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Районное мероприятие, посвященное Дню Защитника Отечества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20.02.2021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Районный показ фильма «Зоя» (ЮНАРМИЯ,ВПК)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25-27.02.2021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Праздничные мероприятия, посвященные Дню Победы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03.05.2021 -09.05.2021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Праздничные мероприятия, посвященные Дню России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12.06.2021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8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Участие в областном проекте «Внутри истории»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09.07.2021 – 15.07.2021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" name="object 691"/>
          <p:cNvSpPr txBox="1"/>
          <p:nvPr/>
        </p:nvSpPr>
        <p:spPr>
          <a:xfrm>
            <a:off x="2209800" y="836712"/>
            <a:ext cx="5026496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2. </a:t>
            </a:r>
            <a:r>
              <a:rPr sz="1200" b="1" spc="-5" dirty="0">
                <a:latin typeface="Arial"/>
                <a:cs typeface="Arial"/>
              </a:rPr>
              <a:t>ОСНОВНЫЕ МЕРОПРИЯТИЯ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КОНТРОЛЬНЫЕ</a:t>
            </a:r>
            <a:r>
              <a:rPr sz="1200" b="1" dirty="0">
                <a:latin typeface="Arial"/>
                <a:cs typeface="Arial"/>
              </a:rPr>
              <a:t> ТОЧКИ</a:t>
            </a:r>
            <a:endParaRPr lang="ru-RU" sz="12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/>
              <a:t>Федеральный проект «Патриотическое воспитание»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690"/>
          <p:cNvSpPr txBox="1"/>
          <p:nvPr/>
        </p:nvSpPr>
        <p:spPr>
          <a:xfrm>
            <a:off x="147448" y="5928392"/>
            <a:ext cx="8667165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 err="1">
                <a:latin typeface="Arial" pitchFamily="34" charset="0"/>
                <a:cs typeface="Arial" pitchFamily="34" charset="0"/>
              </a:rPr>
              <a:t>Внучкова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 Ольга Ивановна - начальник  отдела молодежной политики МКУ «Управление культуры, туризма и молодежной политики Администрации муниципального района Волжский Самарской области», 89277109016</a:t>
            </a:r>
            <a:r>
              <a:rPr sz="1100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molodvr@mail.ru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2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80206"/>
              </p:ext>
            </p:extLst>
          </p:nvPr>
        </p:nvGraphicFramePr>
        <p:xfrm>
          <a:off x="168274" y="1268760"/>
          <a:ext cx="8816975" cy="1512638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95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8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3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76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20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20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20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20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3026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5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0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Число посещений культурных мероприятий, тыс. ед.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</a:t>
                      </a:r>
                    </a:p>
                  </a:txBody>
                  <a:tcPr marL="9289" marR="9289" marT="489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-</a:t>
                      </a:r>
                    </a:p>
                  </a:txBody>
                  <a:tcPr marL="9289" marR="9289" marT="489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513,35</a:t>
                      </a:r>
                    </a:p>
                  </a:txBody>
                  <a:tcPr marL="9289" marR="9289" marT="489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84,448</a:t>
                      </a:r>
                    </a:p>
                  </a:txBody>
                  <a:tcPr marL="9289" marR="9289" marT="489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241,887</a:t>
                      </a:r>
                    </a:p>
                  </a:txBody>
                  <a:tcPr marL="9289" marR="9289" marT="489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</a:tabLst>
                      </a:pPr>
                      <a:r>
                        <a:rPr kumimoji="0" lang="ru-RU" altLang="ru-RU" sz="11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charset="0"/>
                          <a:ea typeface="+mn-ea"/>
                          <a:cs typeface="Arial" charset="0"/>
                          <a:sym typeface="Arial" pitchFamily="34" charset="0"/>
                        </a:rPr>
                        <a:t>338,114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tabLst>
                          <a:tab pos="452438" algn="l"/>
                        </a:tabLst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</a:tabLst>
                      </a:pP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533,03</a:t>
                      </a: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081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«КУЛЬТУРА»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4082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3FF8F78-40AC-4079-B88A-074D14131883}" type="slidenum">
              <a:rPr lang="ru-RU" altLang="ru-RU" sz="1000">
                <a:solidFill>
                  <a:srgbClr val="073E87"/>
                </a:solidFill>
              </a:rPr>
              <a:pPr algn="ctr" eaLnBrk="1"/>
              <a:t>26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4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84" name="Прямоугольник 1"/>
          <p:cNvSpPr>
            <a:spLocks noChangeArrowheads="1"/>
          </p:cNvSpPr>
          <p:nvPr/>
        </p:nvSpPr>
        <p:spPr bwMode="auto">
          <a:xfrm>
            <a:off x="1989136" y="908720"/>
            <a:ext cx="5062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 dirty="0"/>
              <a:t>1. ДОСТИЖЕНИЕ ЦЕЛЕВЫХ ПОКАЗАТЕЛЕЙ В 2020-2021 ГОДАХ </a:t>
            </a:r>
          </a:p>
        </p:txBody>
      </p:sp>
      <p:pic>
        <p:nvPicPr>
          <p:cNvPr id="44085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8334" y="5751736"/>
            <a:ext cx="87630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Ростова Оксана Ивановна - начальник отдела культуры МКУ «Управление культуры, туризма и молодежной политики Администрации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м.р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 Волжский»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8 (846) 203-77-59 доб.220,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otdelkultury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volg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@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yandex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7D6E9D7B-C978-4FD3-9041-01CD9CE5BCFB}" type="slidenum">
              <a:rPr lang="ru-RU" altLang="ru-RU" sz="1000">
                <a:solidFill>
                  <a:srgbClr val="073E87"/>
                </a:solidFill>
              </a:rPr>
              <a:pPr algn="ctr" eaLnBrk="1"/>
              <a:t>27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5090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«КУЛЬТУРА»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13" name="object 691"/>
          <p:cNvSpPr txBox="1">
            <a:spLocks noChangeArrowheads="1"/>
          </p:cNvSpPr>
          <p:nvPr/>
        </p:nvSpPr>
        <p:spPr bwMode="auto">
          <a:xfrm>
            <a:off x="2490788" y="793750"/>
            <a:ext cx="43878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altLang="ru-RU" sz="1200" b="1">
                <a:latin typeface="Arial" charset="0"/>
                <a:cs typeface="Arial" charset="0"/>
              </a:rPr>
              <a:t>2. ОСНОВНЫЕ МЕРОПРИЯТИЯ И КОНТРОЛЬНЫЕ ТОЧКИ</a:t>
            </a:r>
            <a:endParaRPr lang="ru-RU" altLang="ru-RU" sz="1200">
              <a:latin typeface="Arial" charset="0"/>
              <a:cs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313809"/>
              </p:ext>
            </p:extLst>
          </p:nvPr>
        </p:nvGraphicFramePr>
        <p:xfrm>
          <a:off x="166762" y="990600"/>
          <a:ext cx="8820000" cy="5001949"/>
        </p:xfrm>
        <a:graphic>
          <a:graphicData uri="http://schemas.openxmlformats.org/drawingml/2006/table">
            <a:tbl>
              <a:tblPr/>
              <a:tblGrid>
                <a:gridCol w="1967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32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68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36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3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№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Наименование основных мероприятий и контрольных точек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Срок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Исполнение (выполнено/в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процессе/ведется подготовка/не выполнено)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15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2021 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3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  <a:sym typeface="Arial" charset="0"/>
                        </a:rPr>
                        <a:t>1.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Оснащение пианино отечественного производства детских школ искусств в рамках совместной программы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Минпромторга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РФ и Минкультуры РФ: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Муниципальное бюджетное образовательное учреждение дополнительного образования «Детская школа искусств №1» 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п.Чёрновский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м.р.Волжский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Самарской области;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Муниципальное бюджетное образовательное учреждение дополнительного образования «Детская школа искусств № 3»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с.Курумоч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м.р.Волжский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Самарской области;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Муниципальное бюджетное образовательное учреждение дополнительного образования «Детская школа искусств № 5»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п.Рощинский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м.р.Волжский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Самарской области.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31.01.2021г.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28.01.2021г.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31.01.2021г.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502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  <a:sym typeface="Arial" charset="0"/>
                        </a:rPr>
                        <a:t>2.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Создание (реконструкция) и капитальный ремонт учреждений культурно-досугового типа в сельской местности в рамках федерального проекта «Культурная среда»: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- «Капитальный ремонт здания МБУК ЦКД «Колос», расположенного по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адресу: Самарская область, Волжский район, с. Сухая Вязовка, ул. Школьная, д. 2а»;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49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Заключено соглашение м/у Минкультуры и Администрацией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с.п.Сухая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Вязовка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м.р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. Волжский СО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№36614448-1-2021-001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28.01.2021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31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Проведение конкурсных процедур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02.2021г.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18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Осуществление работ по капитальному ремонту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31.08.2021г.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067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  <a:sym typeface="Arial" charset="0"/>
                        </a:rPr>
                        <a:t>3.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Создание (реконструкция) и капитальный ремонт учреждений культурно-досугового типа в сельской местности в рамках федерального проекта «Культурная среда»: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 - «Капитальный ремонт МБУК ЦКД «Юность», расположенного по адресу: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Самарская область, Волжский район, с. Подъем-Михайловка, ул. Советская, 75»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 pitchFamily="34" charset="0"/>
                        <a:cs typeface="Arial" pitchFamily="34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49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Заключено соглашение м/у Минкультуры и Администрацией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с.п.Подъем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-Михайловка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м.р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. Волжский СО №36614432-1-2021-001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28.01.2021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18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Проведение конкурсных процедур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03.2021г.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945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  <a:sym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Осуществление работ по капитальному ремонту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31.08.2021г.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  <a:sym typeface="Arial" charset="0"/>
                        </a:rPr>
                        <a:t>Выполнено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5212" y="6035100"/>
            <a:ext cx="87630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Ростова Оксана Ивановна - начальник отдела культуры МКУ «Управление культуры, туризма и молодежной политики Администрации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м.р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. Волжский»</a:t>
            </a:r>
          </a:p>
          <a:p>
            <a:endParaRPr lang="ru-RU" sz="3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8 (846) 203-77-59 доб.220, </a:t>
            </a:r>
            <a:r>
              <a:rPr lang="ru-RU" sz="10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0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0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otdelkultury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volg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@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yandex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ru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59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«ЖИЛЬЁ И ГОРОДСКАЯ СРЕДА»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46160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DE816A74-38BD-4741-A0F1-EB348E117CB1}" type="slidenum">
              <a:rPr lang="ru-RU" altLang="ru-RU" sz="1000">
                <a:solidFill>
                  <a:srgbClr val="073E87"/>
                </a:solidFill>
              </a:rPr>
              <a:pPr algn="ctr" eaLnBrk="1"/>
              <a:t>28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461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64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6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941073"/>
              </p:ext>
            </p:extLst>
          </p:nvPr>
        </p:nvGraphicFramePr>
        <p:xfrm>
          <a:off x="146110" y="1196752"/>
          <a:ext cx="8716731" cy="3931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01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84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579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26058">
                <a:tc rowSpan="3">
                  <a:txBody>
                    <a:bodyPr/>
                    <a:lstStyle/>
                    <a:p>
                      <a:pPr marL="0" marR="121285" indent="0" algn="ctr">
                        <a:lnSpc>
                          <a:spcPts val="1090"/>
                        </a:lnSpc>
                        <a:spcBef>
                          <a:spcPts val="72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№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0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показателя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000" b="1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5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5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Увеличение объема жилищного строительства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, тыс. </a:t>
                      </a:r>
                      <a:r>
                        <a:rPr lang="ru-RU" sz="1000" baseline="0" dirty="0" err="1"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196,996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 202,899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172,288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 64,772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97,578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135,723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176,650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Ввод жилья в рамках мероприятия по стимулированию программ развития жилищного строительства, тыс. </a:t>
                      </a: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83,49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96,97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34,13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35,34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35,34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35,34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35,34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Реализованы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мероприятия по благоустройству, предусмотренные государственными (муниципальными) программами формирования современной городской среды (количество обустроенных</a:t>
                      </a: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 дворовых территорий)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Реализованы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мероприятия по благоустройству, предусмотренные государственными (муниципальными) программами формирования современной городской среды (количество обустроенных</a:t>
                      </a: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 общественных пространств)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Количество квадратных метров, расселенного непригодного для проживания жилищного фонда, кв. м.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139,2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197,96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1881,92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144,0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1029,75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1544,3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1991,21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4755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населения, обеспеченного качественной питьевой водой из систем централизованного водоснабжения, %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61,2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61,2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61,2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61,2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61,2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61,2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object 689"/>
          <p:cNvSpPr txBox="1"/>
          <p:nvPr/>
        </p:nvSpPr>
        <p:spPr>
          <a:xfrm>
            <a:off x="2072995" y="874006"/>
            <a:ext cx="47986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1. </a:t>
            </a:r>
            <a:r>
              <a:rPr sz="1200" b="1" spc="-10" dirty="0">
                <a:latin typeface="Arial"/>
                <a:cs typeface="Arial"/>
              </a:rPr>
              <a:t>ДОСТИЖЕНИЕ </a:t>
            </a:r>
            <a:r>
              <a:rPr sz="1200" b="1" spc="-5" dirty="0">
                <a:latin typeface="Arial"/>
                <a:cs typeface="Arial"/>
              </a:rPr>
              <a:t>ЦЕЛЕВЫХ </a:t>
            </a:r>
            <a:r>
              <a:rPr sz="1200" b="1" spc="-10" dirty="0">
                <a:latin typeface="Arial"/>
                <a:cs typeface="Arial"/>
              </a:rPr>
              <a:t>ПОКАЗАТЕЛЕЙ </a:t>
            </a: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lang="ru-RU" sz="1200" b="1" spc="-5" dirty="0">
                <a:latin typeface="Arial"/>
                <a:cs typeface="Arial"/>
              </a:rPr>
              <a:t>20</a:t>
            </a:r>
            <a:r>
              <a:rPr sz="1200" b="1" spc="-5" dirty="0">
                <a:latin typeface="Arial"/>
                <a:cs typeface="Arial"/>
              </a:rPr>
              <a:t>-202</a:t>
            </a:r>
            <a:r>
              <a:rPr lang="ru-RU" sz="1200" b="1" spc="-5" dirty="0">
                <a:latin typeface="Arial"/>
                <a:cs typeface="Arial"/>
              </a:rPr>
              <a:t>1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ГОДАХ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690"/>
          <p:cNvSpPr txBox="1"/>
          <p:nvPr/>
        </p:nvSpPr>
        <p:spPr>
          <a:xfrm>
            <a:off x="123652" y="5928392"/>
            <a:ext cx="8661014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1" u="sng" spc="-5" dirty="0">
                <a:latin typeface="Arial"/>
                <a:cs typeface="Arial"/>
              </a:rPr>
              <a:t>Ответственный исполнитель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:</a:t>
            </a:r>
            <a:endParaRPr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Иванова Светлана Викторовна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руководитель управления архитектуры и градостроительства </a:t>
            </a:r>
            <a:r>
              <a:rPr lang="ru-RU" sz="1100" spc="-5" dirty="0">
                <a:latin typeface="Arial"/>
                <a:cs typeface="Arial"/>
              </a:rPr>
              <a:t>Администрации </a:t>
            </a:r>
            <a:r>
              <a:rPr lang="ru-RU" sz="1100" spc="-5" dirty="0" err="1">
                <a:latin typeface="Arial"/>
                <a:cs typeface="Arial"/>
              </a:rPr>
              <a:t>м.р.Волжский</a:t>
            </a:r>
            <a:endParaRPr lang="ru-RU"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100" spc="-5" dirty="0">
                <a:latin typeface="Arial" pitchFamily="34" charset="0"/>
                <a:cs typeface="Arial" pitchFamily="34" charset="0"/>
              </a:rPr>
              <a:t>8 (846) 260-33-47,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a12@v-adm63.ru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Номер слайда 2"/>
          <p:cNvSpPr txBox="1">
            <a:spLocks/>
          </p:cNvSpPr>
          <p:nvPr/>
        </p:nvSpPr>
        <p:spPr bwMode="auto">
          <a:xfrm>
            <a:off x="8629650" y="652462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B3437F88-7F91-45A6-BC85-A5499737F7E7}" type="slidenum">
              <a:rPr lang="ru-RU" altLang="ru-RU" sz="1000">
                <a:solidFill>
                  <a:srgbClr val="073E87"/>
                </a:solidFill>
              </a:rPr>
              <a:pPr algn="ctr" eaLnBrk="1"/>
              <a:t>29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  <p:pic>
        <p:nvPicPr>
          <p:cNvPr id="47138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«ЖИЛЬЁ И ГОРОДСКАЯ СРЕДА»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graphicFrame>
        <p:nvGraphicFramePr>
          <p:cNvPr id="12" name="object 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79135"/>
              </p:ext>
            </p:extLst>
          </p:nvPr>
        </p:nvGraphicFramePr>
        <p:xfrm>
          <a:off x="170793" y="1124744"/>
          <a:ext cx="8796264" cy="4784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202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74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2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0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0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059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97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0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Заключение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соглашения между Министерством строительства Самарской области и Администраций Волжского района об установлении планового задания по вводу на 2021-2030гг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март 2021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 Выполнено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Определение планового объема ввода ИЖС по поселениям Волжского района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март  2021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 Выполнено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8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Актуализация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муниципальных программ по «Формированию комфортной городской среды на 2018-2024 годы»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31.03.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34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Заключение контрактов на выполнение работ по благоустройству дворовых территорий 2021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19.03.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Заключение контрактов на выполнение работ по благоустройству общественных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территорий 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19.03.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Завершение работ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благоустройству дворовых и общественных территорий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01.09.2021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Работы на территории каждого поселения по выявлению  незарегистрированных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объектов индивидуального жилищного строительства , в том числе, идентификация  объектов и работа в специализированном приложении «Мониторинг ИЖС»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постоянно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Работы на территории каждого поселения по выявлению достроенных и достраивающихся индивидуальных жилых домов по ранее выданным разрешениям на строительство и уведомлениям о планируемом строительстве, для дальнейшего направления застройщиками уведомления об окончании строительства и постановки на государственных кадастровый учет и  регистрацию прав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постоянно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Работа с населением по вопросам постановки на государственных кадастровый учет и  регистрации прав на объекты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индивидуального жилищного строительства</a:t>
                      </a: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Информирование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граждан путем публикации в СМИ и размещения на сайтах поселений разъясняющей информации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object 691"/>
          <p:cNvSpPr txBox="1"/>
          <p:nvPr/>
        </p:nvSpPr>
        <p:spPr>
          <a:xfrm>
            <a:off x="2518400" y="819554"/>
            <a:ext cx="4387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2. </a:t>
            </a:r>
            <a:r>
              <a:rPr sz="1200" b="1" spc="-5" dirty="0">
                <a:latin typeface="Arial"/>
                <a:cs typeface="Arial"/>
              </a:rPr>
              <a:t>ОСНОВНЫЕ МЕРОПРИЯТИЯ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КОНТРОЛЬНЫЕ</a:t>
            </a:r>
            <a:r>
              <a:rPr sz="1200" b="1" dirty="0">
                <a:latin typeface="Arial"/>
                <a:cs typeface="Arial"/>
              </a:rPr>
              <a:t> ТОЧКИ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690"/>
          <p:cNvSpPr txBox="1"/>
          <p:nvPr/>
        </p:nvSpPr>
        <p:spPr>
          <a:xfrm>
            <a:off x="174737" y="5949280"/>
            <a:ext cx="8661014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1" u="sng" spc="-5" dirty="0">
                <a:latin typeface="Arial"/>
                <a:cs typeface="Arial"/>
              </a:rPr>
              <a:t>Ответственный исполнитель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:</a:t>
            </a:r>
            <a:endParaRPr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spc="-5" dirty="0">
                <a:latin typeface="Arial" pitchFamily="34" charset="0"/>
                <a:cs typeface="Arial" pitchFamily="34" charset="0"/>
              </a:rPr>
              <a:t>Иванова Светлана Викторовна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руководитель управления архитектуры и градостроительства </a:t>
            </a:r>
            <a:r>
              <a:rPr lang="ru-RU" sz="1100" spc="-5" dirty="0">
                <a:latin typeface="Arial"/>
                <a:cs typeface="Arial"/>
              </a:rPr>
              <a:t>Администрации </a:t>
            </a:r>
            <a:r>
              <a:rPr lang="ru-RU" sz="1100" spc="-5" dirty="0" err="1">
                <a:latin typeface="Arial"/>
                <a:cs typeface="Arial"/>
              </a:rPr>
              <a:t>м.р.Волжский</a:t>
            </a:r>
            <a:endParaRPr lang="ru-RU"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100" spc="-5" dirty="0">
                <a:latin typeface="Arial" pitchFamily="34" charset="0"/>
                <a:cs typeface="Arial" pitchFamily="34" charset="0"/>
              </a:rPr>
              <a:t>8 (846)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spc="-5" dirty="0">
                <a:latin typeface="Arial" pitchFamily="34" charset="0"/>
                <a:cs typeface="Arial" pitchFamily="34" charset="0"/>
              </a:rPr>
              <a:t>260-33-47,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spc="-5" dirty="0">
                <a:latin typeface="Arial" pitchFamily="34" charset="0"/>
                <a:cs typeface="Arial" pitchFamily="34" charset="0"/>
              </a:rPr>
              <a:t>a12@v-adm63.ru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07504" y="812270"/>
            <a:ext cx="8917020" cy="5732358"/>
            <a:chOff x="107504" y="812270"/>
            <a:chExt cx="8917020" cy="573235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504" y="1072020"/>
              <a:ext cx="8917020" cy="5472608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53546" y="812270"/>
              <a:ext cx="8424936" cy="612932"/>
            </a:xfrm>
            <a:prstGeom prst="roundRect">
              <a:avLst/>
            </a:prstGeom>
            <a:solidFill>
              <a:srgbClr val="0070C0"/>
            </a:solidFill>
            <a:ln w="28575" cap="flat">
              <a:solidFill>
                <a:schemeClr val="bg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lvl="0" algn="ctr" hangingPunct="0"/>
              <a:r>
                <a:rPr lang="ru-RU" sz="1500" b="1" dirty="0">
                  <a:solidFill>
                    <a:schemeClr val="bg1"/>
                  </a:solidFill>
                </a:rPr>
                <a:t>Стратегическое направление 1: </a:t>
              </a:r>
            </a:p>
            <a:p>
              <a:pPr lvl="0" algn="ctr" hangingPunct="0"/>
              <a:r>
                <a:rPr lang="ru-RU" sz="1500" b="1" dirty="0">
                  <a:solidFill>
                    <a:schemeClr val="bg1"/>
                  </a:solidFill>
                </a:rPr>
                <a:t>СБЕРЕЖЕНИЕ НАРОДА И НАКОПЛЕНИЕ ЧЕЛОВЕЧЕСКОГО КАПИТАЛА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77009" y="1988397"/>
            <a:ext cx="2090735" cy="923328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«Строительство поликлиники в жилом районе Южный город на 250 посещений в смену»</a:t>
            </a:r>
            <a:endParaRPr lang="ru-RU" sz="900" u="sng" dirty="0"/>
          </a:p>
          <a:p>
            <a:pPr lvl="0"/>
            <a:r>
              <a:rPr lang="ru-RU" sz="900" u="sng" dirty="0"/>
              <a:t>Цель</a:t>
            </a:r>
            <a:r>
              <a:rPr lang="ru-RU" sz="900" dirty="0"/>
              <a:t>: повышение доступности медицинской помощи населению. 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2018-2019 годы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411760" y="1988397"/>
            <a:ext cx="6527230" cy="1738936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«Флагманский проект: «Спортивные объекты в шаговой доступности»</a:t>
            </a:r>
          </a:p>
          <a:p>
            <a:r>
              <a:rPr lang="ru-RU" sz="900" u="sng" dirty="0"/>
              <a:t>Цель проекта</a:t>
            </a:r>
            <a:r>
              <a:rPr lang="ru-RU" sz="900" dirty="0"/>
              <a:t>: создание условий для занятий физкультурой и спортом жителей </a:t>
            </a:r>
            <a:r>
              <a:rPr lang="ru-RU" sz="900" dirty="0" err="1"/>
              <a:t>м.р</a:t>
            </a:r>
            <a:r>
              <a:rPr lang="ru-RU" sz="900" dirty="0"/>
              <a:t>. Волжский. </a:t>
            </a:r>
          </a:p>
          <a:p>
            <a:r>
              <a:rPr lang="ru-RU" sz="900" u="sng" dirty="0"/>
              <a:t>Срок реализации</a:t>
            </a:r>
            <a:r>
              <a:rPr lang="ru-RU" sz="900" dirty="0"/>
              <a:t>: до 2030 года</a:t>
            </a:r>
          </a:p>
          <a:p>
            <a:pPr lvl="0" algn="ctr"/>
            <a:endParaRPr lang="ru-RU" sz="800" b="1" u="sng" dirty="0"/>
          </a:p>
          <a:p>
            <a:pPr lvl="0"/>
            <a:r>
              <a:rPr lang="ru-RU" sz="800" dirty="0"/>
              <a:t>1. «Строительство универсальных спортивных площадок в населенных пунктах района»</a:t>
            </a:r>
          </a:p>
          <a:p>
            <a:pPr lvl="0"/>
            <a:r>
              <a:rPr lang="ru-RU" sz="800" dirty="0"/>
              <a:t>2. «Устройство спортивной площадки для выполнения нормативов ГТО в с. Просвет»</a:t>
            </a:r>
          </a:p>
          <a:p>
            <a:pPr lvl="0"/>
            <a:r>
              <a:rPr lang="ru-RU" sz="800" dirty="0"/>
              <a:t>3. «Строительство плавательного бассейна на территории </a:t>
            </a:r>
            <a:r>
              <a:rPr lang="ru-RU" sz="800" dirty="0" err="1"/>
              <a:t>п.г.т</a:t>
            </a:r>
            <a:r>
              <a:rPr lang="ru-RU" sz="800" dirty="0"/>
              <a:t>. </a:t>
            </a:r>
            <a:r>
              <a:rPr lang="ru-RU" sz="800" dirty="0" err="1"/>
              <a:t>Стройкерамика</a:t>
            </a:r>
            <a:r>
              <a:rPr lang="ru-RU" sz="800" dirty="0"/>
              <a:t>»</a:t>
            </a:r>
          </a:p>
          <a:p>
            <a:pPr lvl="0"/>
            <a:r>
              <a:rPr lang="ru-RU" sz="800" dirty="0"/>
              <a:t>4. «</a:t>
            </a:r>
            <a:r>
              <a:rPr lang="ru-RU" sz="800" dirty="0" err="1"/>
              <a:t>Лыжероллерная</a:t>
            </a:r>
            <a:r>
              <a:rPr lang="ru-RU" sz="800" dirty="0"/>
              <a:t> трасса для учебно-спортивного центра «Чайка»». Планируемый объект физической культуры и спорта регионального значения территориального развития </a:t>
            </a:r>
            <a:r>
              <a:rPr lang="ru-RU" sz="800" dirty="0" err="1"/>
              <a:t>Самарско</a:t>
            </a:r>
            <a:r>
              <a:rPr lang="ru-RU" sz="800" dirty="0"/>
              <a:t>-Тольяттинской агломерации</a:t>
            </a:r>
          </a:p>
          <a:p>
            <a:pPr lvl="0"/>
            <a:r>
              <a:rPr lang="ru-RU" sz="800" dirty="0"/>
              <a:t>5. «Спортивно-оздоровительный комплекс с универсальным спортивным залом и плавательным бассейном на 200 мест в </a:t>
            </a:r>
            <a:r>
              <a:rPr lang="ru-RU" sz="800" dirty="0" err="1"/>
              <a:t>с.п</a:t>
            </a:r>
            <a:r>
              <a:rPr lang="ru-RU" sz="800" dirty="0"/>
              <a:t>. </a:t>
            </a:r>
            <a:r>
              <a:rPr lang="ru-RU" sz="800" dirty="0" err="1"/>
              <a:t>Лопатино</a:t>
            </a:r>
            <a:r>
              <a:rPr lang="ru-RU" sz="800" dirty="0"/>
              <a:t>, жилой район «Южный город»</a:t>
            </a:r>
          </a:p>
          <a:p>
            <a:pPr lvl="0"/>
            <a:r>
              <a:rPr lang="ru-RU" sz="800" dirty="0"/>
              <a:t>6. «Крытый каток с искусственным льдом на 250 </a:t>
            </a:r>
            <a:r>
              <a:rPr lang="ru-RU" sz="800" dirty="0" err="1"/>
              <a:t>меств</a:t>
            </a:r>
            <a:r>
              <a:rPr lang="ru-RU" sz="800" dirty="0"/>
              <a:t> </a:t>
            </a:r>
            <a:r>
              <a:rPr lang="ru-RU" sz="800" dirty="0" err="1"/>
              <a:t>с.п</a:t>
            </a:r>
            <a:r>
              <a:rPr lang="ru-RU" sz="800" dirty="0"/>
              <a:t>. </a:t>
            </a:r>
            <a:r>
              <a:rPr lang="ru-RU" sz="800" dirty="0" err="1"/>
              <a:t>Лопатино</a:t>
            </a:r>
            <a:r>
              <a:rPr lang="ru-RU" sz="800" dirty="0"/>
              <a:t>, жилой район «Южный город»</a:t>
            </a:r>
          </a:p>
          <a:p>
            <a:r>
              <a:rPr lang="ru-RU" sz="800" dirty="0"/>
              <a:t>7. «Физкультурно-спортивный комплексна 200 мест в </a:t>
            </a:r>
            <a:r>
              <a:rPr lang="ru-RU" sz="800" dirty="0" err="1"/>
              <a:t>г.п</a:t>
            </a:r>
            <a:r>
              <a:rPr lang="ru-RU" sz="800" dirty="0"/>
              <a:t>. Петра Дубрава»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7009" y="3084106"/>
            <a:ext cx="2078867" cy="106182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Стратегический проект «Спорт - норма жизни»</a:t>
            </a:r>
          </a:p>
          <a:p>
            <a:pPr lvl="0"/>
            <a:r>
              <a:rPr lang="ru-RU" sz="900" u="sng" dirty="0"/>
              <a:t>Цель: </a:t>
            </a:r>
            <a:r>
              <a:rPr lang="ru-RU" sz="900" dirty="0"/>
              <a:t>Доведение доли населения, систематически занимающегося физической культурой и спортом до 63% к 2030 г. </a:t>
            </a:r>
          </a:p>
          <a:p>
            <a:pPr lvl="0"/>
            <a:r>
              <a:rPr lang="ru-RU" sz="900" u="sng" dirty="0"/>
              <a:t>Срок реализации:</a:t>
            </a:r>
            <a:r>
              <a:rPr lang="ru-RU" sz="900" dirty="0">
                <a:solidFill>
                  <a:srgbClr val="FF0000"/>
                </a:solidFill>
              </a:rPr>
              <a:t> </a:t>
            </a:r>
            <a:r>
              <a:rPr lang="ru-RU" sz="900" dirty="0"/>
              <a:t>до 2030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140" y="1442228"/>
            <a:ext cx="8773850" cy="415496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050" b="1" u="sng" dirty="0">
                <a:sym typeface="Arial"/>
              </a:rPr>
              <a:t>Всего в рамках СН «СБЕРЕЖЕНИЕ НАРОДА И НАКОПЛЕНИЕ ЧЕЛОВЕЧЕСКОГО КАПИТАЛА» </a:t>
            </a:r>
          </a:p>
          <a:p>
            <a:pPr algn="ctr" hangingPunct="0"/>
            <a:r>
              <a:rPr lang="ru-RU" sz="1050" b="1" u="sng" dirty="0">
                <a:sym typeface="Arial"/>
              </a:rPr>
              <a:t>в </a:t>
            </a:r>
            <a:r>
              <a:rPr lang="ru-RU" sz="1050" b="1" u="sng" dirty="0" err="1">
                <a:sym typeface="Arial"/>
              </a:rPr>
              <a:t>м.р</a:t>
            </a:r>
            <a:r>
              <a:rPr lang="ru-RU" sz="1050" b="1" u="sng" dirty="0">
                <a:sym typeface="Arial"/>
              </a:rPr>
              <a:t>. Волжский реализуются 16 проектов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5141" y="4365104"/>
            <a:ext cx="2090735" cy="2031323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«Школы ХХI века»:</a:t>
            </a:r>
          </a:p>
          <a:p>
            <a:pPr lvl="0"/>
            <a:r>
              <a:rPr lang="ru-RU" sz="900" dirty="0"/>
              <a:t>- развитие материально-технической базы учреждений дошкольного, общего и дополнительного образования с учетом современных стандартов;</a:t>
            </a:r>
          </a:p>
          <a:p>
            <a:pPr lvl="0"/>
            <a:r>
              <a:rPr lang="ru-RU" sz="900" dirty="0"/>
              <a:t>-  строительство объектов сферы образования, соответствующих современным стандартам (школа в жилом микрорайоне «Южный город» (</a:t>
            </a:r>
            <a:r>
              <a:rPr lang="ru-RU" sz="900" dirty="0" err="1"/>
              <a:t>с.п.Лопатино</a:t>
            </a:r>
            <a:r>
              <a:rPr lang="ru-RU" sz="900" dirty="0"/>
              <a:t>) и в жилом микрорайоне «КОШЕЛЕВ-ПАРК» (</a:t>
            </a:r>
            <a:r>
              <a:rPr lang="ru-RU" sz="900" dirty="0" err="1"/>
              <a:t>г.п</a:t>
            </a:r>
            <a:r>
              <a:rPr lang="ru-RU" sz="900" dirty="0"/>
              <a:t>. </a:t>
            </a:r>
            <a:r>
              <a:rPr lang="ru-RU" sz="900" dirty="0" err="1"/>
              <a:t>Смышляевка</a:t>
            </a:r>
            <a:r>
              <a:rPr lang="ru-RU" sz="900" dirty="0"/>
              <a:t>))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2019-2024 годы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3903439"/>
            <a:ext cx="6538917" cy="2492988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«Флагманский проект: «Доступное дошкольное образование»</a:t>
            </a:r>
          </a:p>
          <a:p>
            <a:pPr lvl="0"/>
            <a:r>
              <a:rPr lang="ru-RU" sz="900" u="sng" dirty="0"/>
              <a:t>Цель проекта: </a:t>
            </a:r>
            <a:r>
              <a:rPr lang="ru-RU" sz="900" dirty="0"/>
              <a:t>снижение дефицита мест в дошкольных образовательных учреждениях.</a:t>
            </a:r>
          </a:p>
          <a:p>
            <a:r>
              <a:rPr lang="ru-RU" sz="900" u="sng" dirty="0"/>
              <a:t>Срок реализации</a:t>
            </a:r>
            <a:r>
              <a:rPr lang="ru-RU" sz="900" dirty="0"/>
              <a:t>: до 2030 года</a:t>
            </a:r>
          </a:p>
          <a:p>
            <a:pPr lvl="0"/>
            <a:endParaRPr lang="ru-RU" sz="900" dirty="0"/>
          </a:p>
          <a:p>
            <a:r>
              <a:rPr lang="ru-RU" sz="800" dirty="0"/>
              <a:t>1. Строительство двух корпусов (на 300 мест каждый) СП ДС «Лукоморье» ГБОУ СОШ «ОЦ «Южный город». </a:t>
            </a:r>
          </a:p>
          <a:p>
            <a:r>
              <a:rPr lang="ru-RU" sz="800" dirty="0"/>
              <a:t>2. «Детский сад общеразвивающего вида на 300 мест с бассейном, трансформаторная подстанция, котельная в составе общеобразовательного центра, расположенного по адресу: Самарская область, Волжский район, сельское поселение Лопатино, поселок Придорожный». </a:t>
            </a:r>
          </a:p>
          <a:p>
            <a:r>
              <a:rPr lang="ru-RU" sz="800" dirty="0"/>
              <a:t>«Детский сад общеразвивающего вида на 300 мест с бассейном в составе общеобразовательного центра, расположенного по адресу: Самарская область, Волжский район, сельское поселение Лопатино, поселок Придорожный».</a:t>
            </a:r>
          </a:p>
          <a:p>
            <a:pPr lvl="0"/>
            <a:r>
              <a:rPr lang="ru-RU" sz="800" dirty="0"/>
              <a:t>3. «Детский сад общеразвивающего вида на 300 мест с бассейном в составе общеобразовательного центра» (</a:t>
            </a:r>
            <a:r>
              <a:rPr lang="ru-RU" sz="800" dirty="0" err="1"/>
              <a:t>с.п.Лопатино</a:t>
            </a:r>
            <a:r>
              <a:rPr lang="ru-RU" sz="800" dirty="0"/>
              <a:t>). </a:t>
            </a:r>
          </a:p>
          <a:p>
            <a:pPr lvl="0"/>
            <a:r>
              <a:rPr lang="ru-RU" sz="800" dirty="0"/>
              <a:t>4. Строительство детского сада общеразвивающего вида на 294 места с бассейном в шестой очереди застройки «Южный город» (</a:t>
            </a:r>
            <a:r>
              <a:rPr lang="ru-RU" sz="800" dirty="0" err="1"/>
              <a:t>с.п</a:t>
            </a:r>
            <a:r>
              <a:rPr lang="ru-RU" sz="800" dirty="0"/>
              <a:t>. Черноречье). </a:t>
            </a:r>
          </a:p>
          <a:p>
            <a:pPr lvl="0"/>
            <a:r>
              <a:rPr lang="ru-RU" sz="800" dirty="0"/>
              <a:t>5. Строительство детского сада на 250 мест на ул. Народной, </a:t>
            </a:r>
            <a:r>
              <a:rPr lang="ru-RU" sz="800" dirty="0" err="1"/>
              <a:t>пгт</a:t>
            </a:r>
            <a:r>
              <a:rPr lang="ru-RU" sz="800" dirty="0"/>
              <a:t> </a:t>
            </a:r>
            <a:r>
              <a:rPr lang="ru-RU" sz="800" dirty="0" err="1"/>
              <a:t>Стройкерамика</a:t>
            </a:r>
            <a:r>
              <a:rPr lang="ru-RU" sz="800" dirty="0"/>
              <a:t>. </a:t>
            </a:r>
          </a:p>
          <a:p>
            <a:r>
              <a:rPr lang="ru-RU" sz="800" dirty="0"/>
              <a:t>6. Строительство детского сада «КОШЕЛЕВ – ПРОЕКТ»: Детский сад  А16/2 на 350 мест» </a:t>
            </a:r>
            <a:r>
              <a:rPr lang="ru-RU" sz="800" dirty="0" err="1"/>
              <a:t>г.п.Смышляевка</a:t>
            </a:r>
            <a:r>
              <a:rPr lang="ru-RU" sz="800" dirty="0"/>
              <a:t> </a:t>
            </a:r>
          </a:p>
          <a:p>
            <a:r>
              <a:rPr lang="ru-RU" sz="800" dirty="0"/>
              <a:t>7.Строительство детского сада «КОШЕЛЕВ – ПРОЕКТ»: Детский сад А16/3 на 350 мест» </a:t>
            </a:r>
            <a:r>
              <a:rPr lang="ru-RU" sz="800" dirty="0" err="1"/>
              <a:t>г.п.Смышляевка</a:t>
            </a:r>
            <a:r>
              <a:rPr lang="ru-RU" sz="800" dirty="0"/>
              <a:t> </a:t>
            </a:r>
          </a:p>
          <a:p>
            <a:r>
              <a:rPr lang="ru-RU" sz="800" dirty="0"/>
              <a:t>8. Строительство детского сада на 150 мест в с. </a:t>
            </a:r>
            <a:r>
              <a:rPr lang="ru-RU" sz="800" dirty="0" err="1"/>
              <a:t>Курумоч</a:t>
            </a:r>
            <a:r>
              <a:rPr lang="ru-RU" sz="800" dirty="0"/>
              <a:t>. </a:t>
            </a:r>
          </a:p>
          <a:p>
            <a:r>
              <a:rPr lang="ru-RU" sz="800" dirty="0"/>
              <a:t>9. Строительство детского сада на 250 мест в </a:t>
            </a:r>
            <a:r>
              <a:rPr lang="ru-RU" sz="800" dirty="0" err="1"/>
              <a:t>пгт</a:t>
            </a:r>
            <a:r>
              <a:rPr lang="ru-RU" sz="800" dirty="0"/>
              <a:t> Смышляевка. </a:t>
            </a:r>
          </a:p>
          <a:p>
            <a:r>
              <a:rPr lang="ru-RU" sz="800" dirty="0"/>
              <a:t>10. Создание дополнительных мест для детей в возрасте до 3-х лет путем перепрофилирования дошкольных групп в ясельные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82010" y="-4763"/>
            <a:ext cx="8835015" cy="776428"/>
            <a:chOff x="382010" y="-4763"/>
            <a:chExt cx="8835015" cy="776428"/>
          </a:xfrm>
        </p:grpSpPr>
        <p:sp>
          <p:nvSpPr>
            <p:cNvPr id="7" name="Shape 435"/>
            <p:cNvSpPr/>
            <p:nvPr/>
          </p:nvSpPr>
          <p:spPr>
            <a:xfrm>
              <a:off x="382010" y="125334"/>
              <a:ext cx="8556980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Стратегические проекты </a:t>
              </a:r>
            </a:p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МУНИЦИПАЛЬНОГО РАЙОНА ВОЛЖСКИЙ САМАРСКОЙ ОБЛАСТИ</a:t>
              </a:r>
            </a:p>
          </p:txBody>
        </p:sp>
        <p:pic>
          <p:nvPicPr>
            <p:cNvPr id="17" name="Рисунок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88" y="-4763"/>
              <a:ext cx="795337" cy="5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Номер слайда 2"/>
          <p:cNvSpPr txBox="1">
            <a:spLocks/>
          </p:cNvSpPr>
          <p:nvPr/>
        </p:nvSpPr>
        <p:spPr bwMode="auto">
          <a:xfrm>
            <a:off x="8650986" y="6597350"/>
            <a:ext cx="514350" cy="25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E289F1F-27E9-4164-BBCC-005BA42A5E01}" type="slidenum">
              <a:rPr lang="ru-RU" altLang="ru-RU" sz="1000">
                <a:solidFill>
                  <a:srgbClr val="073E87"/>
                </a:solidFill>
              </a:rPr>
              <a:pPr algn="ctr" eaLnBrk="1"/>
              <a:t>3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2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55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«БЕЗОПАСНЫЕ КАЧЕСТВЕННЫЕ ДОРОГИ»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50256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1D870B6E-ED78-4758-A4B0-9AC9C39C2D25}" type="slidenum">
              <a:rPr lang="ru-RU" altLang="ru-RU" sz="1000">
                <a:solidFill>
                  <a:srgbClr val="073E87"/>
                </a:solidFill>
              </a:rPr>
              <a:pPr algn="ctr" eaLnBrk="1"/>
              <a:t>30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502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6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84693" y="920032"/>
            <a:ext cx="500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1. ДОСТИЖЕНИЕ ЦЕЛЕВЫХ ПОКАЗАТЕЛЕЙ В 2020-2021 ГОДАХ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705137"/>
              </p:ext>
            </p:extLst>
          </p:nvPr>
        </p:nvGraphicFramePr>
        <p:xfrm>
          <a:off x="166519" y="1351909"/>
          <a:ext cx="8888226" cy="1717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95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05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44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4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92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641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60530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п/п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00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</a:t>
                      </a: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803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852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погибших в ДТП на 100 тыс. чел. населения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31,9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bject 693"/>
          <p:cNvSpPr txBox="1">
            <a:spLocks noChangeArrowheads="1"/>
          </p:cNvSpPr>
          <p:nvPr/>
        </p:nvSpPr>
        <p:spPr bwMode="auto">
          <a:xfrm>
            <a:off x="79168" y="6065194"/>
            <a:ext cx="8902691" cy="42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8826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ru-RU" alt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alt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altLang="ru-RU" sz="1100" dirty="0">
                <a:latin typeface="Arial" pitchFamily="34" charset="0"/>
                <a:cs typeface="Arial" pitchFamily="34" charset="0"/>
              </a:rPr>
              <a:t>Назаров Сергей Александрович – </a:t>
            </a:r>
            <a:r>
              <a:rPr lang="ru-RU" altLang="ru-RU" sz="1100" dirty="0" err="1">
                <a:latin typeface="Arial" pitchFamily="34" charset="0"/>
                <a:cs typeface="Arial" pitchFamily="34" charset="0"/>
              </a:rPr>
              <a:t>и.о</a:t>
            </a:r>
            <a:r>
              <a:rPr lang="ru-RU" altLang="ru-RU" sz="1100" dirty="0">
                <a:latin typeface="Arial" pitchFamily="34" charset="0"/>
                <a:cs typeface="Arial" pitchFamily="34" charset="0"/>
              </a:rPr>
              <a:t>. руководителя МБУ «УГЖКХ» Волжского района тел.</a:t>
            </a:r>
            <a:r>
              <a:rPr lang="ru-RU" sz="1100" spc="-5" dirty="0">
                <a:latin typeface="Arial"/>
                <a:cs typeface="Arial"/>
              </a:rPr>
              <a:t> 8 (846) 260-33-24</a:t>
            </a:r>
            <a:r>
              <a:rPr lang="ru-RU" altLang="ru-RU" sz="1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ru-RU" sz="1100" dirty="0">
                <a:latin typeface="Arial" pitchFamily="34" charset="0"/>
                <a:cs typeface="Arial" pitchFamily="34" charset="0"/>
              </a:rPr>
              <a:t>ugzhkh@yandex.ru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hape 435"/>
          <p:cNvSpPr>
            <a:spLocks noChangeArrowheads="1"/>
          </p:cNvSpPr>
          <p:nvPr/>
        </p:nvSpPr>
        <p:spPr bwMode="auto">
          <a:xfrm>
            <a:off x="400050" y="107950"/>
            <a:ext cx="83518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«ПРОИЗВОДИТЕЛЬНОСТЬ ТРУДА»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52227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05BDD85E-39D8-419F-8A5C-E47816278854}" type="slidenum">
              <a:rPr lang="ru-RU" altLang="ru-RU" sz="1000">
                <a:solidFill>
                  <a:srgbClr val="073E87"/>
                </a:solidFill>
              </a:rPr>
              <a:pPr algn="ctr" eaLnBrk="1"/>
              <a:t>31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417971"/>
              </p:ext>
            </p:extLst>
          </p:nvPr>
        </p:nvGraphicFramePr>
        <p:xfrm>
          <a:off x="166519" y="1351909"/>
          <a:ext cx="8888226" cy="1717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95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05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44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4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92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641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60530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п/п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00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803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852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 предприятий, вовлеченных в реализацию национального проекта, ед. нарастающим итогом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84693" y="920032"/>
            <a:ext cx="500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1. ДОСТИЖЕНИЕ ЦЕЛЕВЫХ ПОКАЗАТЕЛЕЙ В 2020-2021 ГОДАХ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107504" y="5809537"/>
            <a:ext cx="75608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r>
              <a:rPr lang="ru-RU" sz="1100" kern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Мыкалкина</a:t>
            </a:r>
            <a:r>
              <a:rPr lang="ru-RU" sz="1100" kern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Екатерина Валериевна – заместитель начальника отдела экономики Администрации </a:t>
            </a:r>
            <a:r>
              <a:rPr lang="ru-RU" sz="1100" kern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м.р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kern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Волжский </a:t>
            </a:r>
          </a:p>
          <a:p>
            <a:r>
              <a:rPr lang="ru-RU" sz="1100" kern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тел: 8 (846) 260-33-55,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Email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economika17@yandex.ru</a:t>
            </a:r>
            <a:endParaRPr lang="ru-RU" sz="1100" kern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3356992"/>
            <a:ext cx="85625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itchFamily="34" charset="0"/>
                <a:cs typeface="Arial" pitchFamily="34" charset="0"/>
              </a:rPr>
              <a:t>В июле-августе 2020 года подписано соглашение о взаимодействии при реализации мероприятий национального проекта «Производительность труда и поддержка занятости» между министерством промышленности и торговли Самарской области и предприятиями: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ООО «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Кухмастер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ООО «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Техкомплекс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ООО «АБЗ-1»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hape 435"/>
          <p:cNvSpPr>
            <a:spLocks noChangeArrowheads="1"/>
          </p:cNvSpPr>
          <p:nvPr/>
        </p:nvSpPr>
        <p:spPr bwMode="auto">
          <a:xfrm>
            <a:off x="311150" y="14288"/>
            <a:ext cx="835183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500" b="1" dirty="0">
                <a:solidFill>
                  <a:srgbClr val="FFFFFF"/>
                </a:solidFill>
              </a:rPr>
              <a:t>НАЦИОНАЛЬНЫЙ ПРОЕКТ «МАЛОЕ И СРЕДНЕЕ ПРЕДПРИНИМАТЕЛЬСТВО И ПОДДЕРЖКА ИНДИВИДУАЛЬНОЙ ПРЕДПРИНИМАТЕЛЬСКОЙ ИНИЦИАТИВЫ»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sp>
        <p:nvSpPr>
          <p:cNvPr id="54275" name="Номер слайда 2"/>
          <p:cNvSpPr txBox="1">
            <a:spLocks noGrp="1"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1B5F3654-F43C-4904-9D6D-50A5E085EDE5}" type="slidenum">
              <a:rPr lang="ru-RU" altLang="ru-RU" sz="1000">
                <a:solidFill>
                  <a:srgbClr val="073E87"/>
                </a:solidFill>
              </a:rPr>
              <a:pPr algn="ctr" eaLnBrk="1"/>
              <a:t>32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sp>
        <p:nvSpPr>
          <p:cNvPr id="54276" name="Прямоугольник 1"/>
          <p:cNvSpPr>
            <a:spLocks noChangeArrowheads="1"/>
          </p:cNvSpPr>
          <p:nvPr/>
        </p:nvSpPr>
        <p:spPr bwMode="auto">
          <a:xfrm>
            <a:off x="1963738" y="890588"/>
            <a:ext cx="50466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 dirty="0"/>
              <a:t>1. ДОСТИЖЕНИЕ ЦЕЛЕВЫХ ПОКАЗАТЕЛЕЙ В 2020-2021 ГОДАХ*</a:t>
            </a:r>
          </a:p>
        </p:txBody>
      </p:sp>
      <p:pic>
        <p:nvPicPr>
          <p:cNvPr id="54277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942843"/>
              </p:ext>
            </p:extLst>
          </p:nvPr>
        </p:nvGraphicFramePr>
        <p:xfrm>
          <a:off x="168275" y="1268413"/>
          <a:ext cx="8816975" cy="4446588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5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75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12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12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590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6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кв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самозанятых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граждан, зафиксировавших свой статус с учетом введения налогового режима для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самозанятых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, человек 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974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1547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1810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1942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2558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3877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Численность занятых в сфере малого и среднего предпринимательства, человек (нарастающим итогом)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12296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13150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13691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14994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15731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16431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18257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легализованных в сфере малого и среднего предпринимательства, человек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253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СМСП, отвечающих критериям отнесения к социальному предпринимательству, направленных в МЭР СО (ИКАСО), ед.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публикаций в муниципальных СМИ,  официальных сайтах, наружная реклама, ед.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Количество направленных в АО "ГФСО" данных о СМСП и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самозанятых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, ед.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-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-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44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44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Количество направленных в РЭЦ данных о СМСП - потенциальных экспортерах (ежегодно), ед.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-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-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2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 Количество СМСП и физических лиц, получивших информационно-консультационную услугу при поддержке ИКАСО, ед.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61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67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60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  <a:sym typeface="Arial"/>
                        </a:rPr>
                        <a:t>54</a:t>
                      </a:r>
                      <a:endParaRPr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В сельскохозяйственную потребительскую кооперацию вовлечены новые члены из числа субъектов МСП в АПК и личных подсобных хозяйств граждан, единиц</a:t>
                      </a:r>
                    </a:p>
                  </a:txBody>
                  <a:tcPr marL="61587" marR="6158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Helvetica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44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407" name="Прямоугольник 3"/>
          <p:cNvSpPr>
            <a:spLocks noChangeArrowheads="1"/>
          </p:cNvSpPr>
          <p:nvPr/>
        </p:nvSpPr>
        <p:spPr bwMode="auto">
          <a:xfrm>
            <a:off x="163513" y="5735637"/>
            <a:ext cx="7823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r>
              <a:rPr lang="ru-RU" altLang="ru-RU" sz="900" i="1" dirty="0"/>
              <a:t>* по показателям № 2-7 указывается исполнение за 2021 год, по показателям № 1, 8, 9 – за 2020 и 2021 годы в соответствии с формой.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8010" y="5924461"/>
            <a:ext cx="8332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Безруков Денис Дмитриевич – начальник отдела потребительского рынка Администрации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en-US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(846)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260-33-30, 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potreb@v-adm63.ru</a:t>
            </a:r>
            <a:endParaRPr lang="ru-RU" sz="11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hape 435"/>
          <p:cNvSpPr>
            <a:spLocks noChangeArrowheads="1"/>
          </p:cNvSpPr>
          <p:nvPr/>
        </p:nvSpPr>
        <p:spPr bwMode="auto">
          <a:xfrm>
            <a:off x="400843" y="-4763"/>
            <a:ext cx="8351837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500" b="1" dirty="0">
                <a:solidFill>
                  <a:srgbClr val="FFFFFF"/>
                </a:solidFill>
              </a:rPr>
              <a:t>НАЦИОНАЛЬНЫЙ ПРОЕКТ «МАЛОЕ И СРЕДНЕЕ ПРЕДПРИНИМАТЕЛЬСТВО И ПОДДЕРЖКА ИНДИВИДУАЛЬНОЙ ПРЕДПРИНИМАТЕЛЬСКОЙ ИНИЦИАТИВЫ»</a:t>
            </a:r>
            <a:r>
              <a:rPr lang="ru-RU" altLang="ru-RU" sz="1500" dirty="0">
                <a:solidFill>
                  <a:srgbClr val="FFFFFF"/>
                </a:solidFill>
              </a:rPr>
              <a:t>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pic>
        <p:nvPicPr>
          <p:cNvPr id="552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651870F5-20BF-4DB2-8978-6556BAD7BB8F}" type="slidenum">
              <a:rPr lang="ru-RU" altLang="ru-RU" sz="1000">
                <a:solidFill>
                  <a:srgbClr val="073E87"/>
                </a:solidFill>
              </a:rPr>
              <a:pPr algn="ctr" eaLnBrk="1"/>
              <a:t>33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55301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229885" y="980728"/>
            <a:ext cx="8746427" cy="304799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1200" b="1" dirty="0">
                <a:solidFill>
                  <a:schemeClr val="tx1"/>
                </a:solidFill>
                <a:latin typeface="Arial"/>
                <a:cs typeface="Arial"/>
              </a:rPr>
              <a:t>2. </a:t>
            </a:r>
            <a:r>
              <a:rPr lang="ru-RU" sz="1200" b="1" spc="-5" dirty="0">
                <a:solidFill>
                  <a:schemeClr val="tx1"/>
                </a:solidFill>
                <a:latin typeface="Arial"/>
                <a:cs typeface="Arial"/>
              </a:rPr>
              <a:t>ОСНОВНЫЕ МЕРОПРИЯТИЯ </a:t>
            </a:r>
            <a:r>
              <a:rPr lang="ru-RU" sz="1200" b="1" dirty="0">
                <a:solidFill>
                  <a:schemeClr val="tx1"/>
                </a:solidFill>
                <a:latin typeface="Arial"/>
                <a:cs typeface="Arial"/>
              </a:rPr>
              <a:t>И </a:t>
            </a:r>
            <a:r>
              <a:rPr lang="ru-RU" sz="1200" b="1" spc="-5" dirty="0">
                <a:solidFill>
                  <a:schemeClr val="tx1"/>
                </a:solidFill>
                <a:latin typeface="Arial"/>
                <a:cs typeface="Arial"/>
              </a:rPr>
              <a:t>КОНТРОЛЬНЫЕ</a:t>
            </a:r>
            <a:r>
              <a:rPr lang="ru-RU" sz="1200" b="1" dirty="0">
                <a:solidFill>
                  <a:schemeClr val="tx1"/>
                </a:solidFill>
                <a:latin typeface="Arial"/>
                <a:cs typeface="Arial"/>
              </a:rPr>
              <a:t> ТОЧКИ</a:t>
            </a:r>
            <a:endParaRPr lang="ru-RU" sz="12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73901"/>
              </p:ext>
            </p:extLst>
          </p:nvPr>
        </p:nvGraphicFramePr>
        <p:xfrm>
          <a:off x="244475" y="1289786"/>
          <a:ext cx="8747125" cy="1995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57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313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2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Наименование основных мероприятий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контрольных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точек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Срок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sz="11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(выполнено/в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220" marR="227965" algn="ctr">
                        <a:lnSpc>
                          <a:spcPts val="11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процессе/ведется</a:t>
                      </a:r>
                      <a:r>
                        <a:rPr sz="11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подготовка/не  выполнено)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9868"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57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57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05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sz="1100" b="1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6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информационной кампании, направленной на вовлечение в предпринимательскую деятельность для различных групп населения, в том числе в формате обучающих семинаров, консультационных мероприятий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96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Обучение субъектов малого и среднего предпринимательства, основам ведения бизнеса, финансовой грамотности и иным навыкам в рамках обучающих программ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96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8010" y="5877272"/>
            <a:ext cx="8332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</a:t>
            </a:r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Безруков Денис Дмитриевич – начальник отдела потребительского рынка Администрации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en-US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(846)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260-33-30, 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potreb@v-adm63.ru</a:t>
            </a:r>
            <a:endParaRPr lang="ru-RU" sz="11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432"/>
          <p:cNvSpPr>
            <a:spLocks noGrp="1"/>
          </p:cNvSpPr>
          <p:nvPr>
            <p:ph type="title"/>
          </p:nvPr>
        </p:nvSpPr>
        <p:spPr>
          <a:xfrm>
            <a:off x="611560" y="-4763"/>
            <a:ext cx="8388350" cy="765176"/>
          </a:xfrm>
        </p:spPr>
        <p:txBody>
          <a:bodyPr/>
          <a:lstStyle/>
          <a:p>
            <a:r>
              <a:rPr lang="ru-RU" altLang="ru-RU"/>
              <a:t> </a:t>
            </a:r>
          </a:p>
        </p:txBody>
      </p:sp>
      <p:sp>
        <p:nvSpPr>
          <p:cNvPr id="56323" name="Shape 434"/>
          <p:cNvSpPr>
            <a:spLocks noChangeArrowheads="1"/>
          </p:cNvSpPr>
          <p:nvPr/>
        </p:nvSpPr>
        <p:spPr bwMode="auto">
          <a:xfrm>
            <a:off x="1168400" y="908050"/>
            <a:ext cx="9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56324" name="Shape 435"/>
          <p:cNvSpPr>
            <a:spLocks noChangeArrowheads="1"/>
          </p:cNvSpPr>
          <p:nvPr/>
        </p:nvSpPr>
        <p:spPr bwMode="auto">
          <a:xfrm>
            <a:off x="264674" y="20637"/>
            <a:ext cx="8353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hangingPunct="1"/>
            <a:r>
              <a:rPr lang="ru-RU" altLang="ru-RU" b="1" dirty="0">
                <a:solidFill>
                  <a:srgbClr val="FFFFFF"/>
                </a:solidFill>
                <a:cs typeface="Arial" pitchFamily="34" charset="0"/>
              </a:rPr>
              <a:t>ИНФОРМАЦИОННОЕ СОПРОВОЖДЕНИЕ </a:t>
            </a:r>
          </a:p>
          <a:p>
            <a:pPr algn="ctr" hangingPunct="1"/>
            <a:r>
              <a:rPr lang="ru-RU" altLang="ru-RU" b="1" dirty="0">
                <a:solidFill>
                  <a:srgbClr val="FFFFFF"/>
                </a:solidFill>
                <a:cs typeface="Arial" pitchFamily="34" charset="0"/>
              </a:rPr>
              <a:t>НАЦИОНАЛЬНЫХ ПРОЕКТОВ В АИС «СРК»</a:t>
            </a:r>
            <a:endParaRPr lang="ru-RU" altLang="ru-RU" b="1" dirty="0">
              <a:solidFill>
                <a:srgbClr val="FFFFFF"/>
              </a:solidFill>
            </a:endParaRPr>
          </a:p>
        </p:txBody>
      </p:sp>
      <p:sp>
        <p:nvSpPr>
          <p:cNvPr id="56325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576263" indent="4572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855663" indent="9144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143000" indent="1371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1462088" indent="18288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1919288" indent="1828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376488" indent="1828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2833688" indent="1828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290888" indent="1828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fld id="{F7019A92-6BDD-4255-9F81-92F73E5A5E74}" type="slidenum">
              <a:rPr lang="ru-RU" altLang="ru-RU" sz="1000">
                <a:solidFill>
                  <a:srgbClr val="073E87"/>
                </a:solidFill>
                <a:latin typeface="Arial" pitchFamily="34" charset="0"/>
                <a:ea typeface="Helvetica" pitchFamily="34" charset="0"/>
                <a:cs typeface="Arial" pitchFamily="34" charset="0"/>
              </a:rPr>
              <a:pPr algn="ctr" eaLnBrk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ru-RU" altLang="ru-RU" sz="1000">
              <a:solidFill>
                <a:srgbClr val="073E87"/>
              </a:solidFill>
              <a:latin typeface="Arial" pitchFamily="34" charset="0"/>
              <a:ea typeface="Helvetica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450824"/>
              </p:ext>
            </p:extLst>
          </p:nvPr>
        </p:nvGraphicFramePr>
        <p:xfrm>
          <a:off x="107950" y="908050"/>
          <a:ext cx="8928100" cy="2286038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3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190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I </a:t>
                      </a: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полугодие 2021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январь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февраль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март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апрель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май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июнь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Количество размещенных информационных поводов (публикаций) в автоматизированной информационной системе «Сбор и распределение контента» АНО «Национальные приоритеты», ед.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</a:p>
                  </a:txBody>
                  <a:tcPr marL="91431" marR="9143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6398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263389"/>
              </p:ext>
            </p:extLst>
          </p:nvPr>
        </p:nvGraphicFramePr>
        <p:xfrm>
          <a:off x="107950" y="3352112"/>
          <a:ext cx="8928100" cy="2309137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3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5403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540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2383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II </a:t>
                      </a: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полугодие 2021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июль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август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сентябрь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октябрь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ноябрь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декабрь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91431" marR="91431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3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Arial" pitchFamily="34" charset="0"/>
                        </a:rPr>
                        <a:t>Количество размещенных информационных поводов (публикаций) в автоматизированной информационной системе «Сбор и распределение контента» АНО «Национальные приоритеты», ед.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27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25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27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1431" marR="91431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690"/>
          <p:cNvSpPr txBox="1"/>
          <p:nvPr/>
        </p:nvSpPr>
        <p:spPr>
          <a:xfrm>
            <a:off x="81924" y="5878810"/>
            <a:ext cx="8712968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Полякова Людмила Владимировна - помощник Главы Волжского района </a:t>
            </a:r>
          </a:p>
          <a:p>
            <a:r>
              <a:rPr lang="ru-RU" sz="1100" spc="-5" dirty="0">
                <a:latin typeface="Arial"/>
                <a:cs typeface="Arial"/>
              </a:rPr>
              <a:t>тел. </a:t>
            </a:r>
            <a:r>
              <a:rPr lang="en-US" sz="1100" spc="-5" dirty="0">
                <a:latin typeface="Arial"/>
                <a:cs typeface="Arial"/>
              </a:rPr>
              <a:t>8 (846) </a:t>
            </a:r>
            <a:r>
              <a:rPr lang="ru-RU" sz="1100" spc="-5" dirty="0">
                <a:latin typeface="Arial"/>
                <a:cs typeface="Arial"/>
              </a:rPr>
              <a:t>260-33-37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polyakova@v-adm63.ru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hape 432"/>
          <p:cNvSpPr>
            <a:spLocks noGrp="1"/>
          </p:cNvSpPr>
          <p:nvPr>
            <p:ph type="title"/>
          </p:nvPr>
        </p:nvSpPr>
        <p:spPr>
          <a:xfrm>
            <a:off x="250825" y="0"/>
            <a:ext cx="8388350" cy="765175"/>
          </a:xfrm>
        </p:spPr>
        <p:txBody>
          <a:bodyPr/>
          <a:lstStyle/>
          <a:p>
            <a:r>
              <a:rPr lang="ru-RU" altLang="ru-RU"/>
              <a:t> </a:t>
            </a:r>
          </a:p>
        </p:txBody>
      </p:sp>
      <p:sp>
        <p:nvSpPr>
          <p:cNvPr id="57347" name="Shape 434"/>
          <p:cNvSpPr>
            <a:spLocks noChangeArrowheads="1"/>
          </p:cNvSpPr>
          <p:nvPr/>
        </p:nvSpPr>
        <p:spPr bwMode="auto">
          <a:xfrm>
            <a:off x="1168400" y="908050"/>
            <a:ext cx="9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57348" name="Shape 435"/>
          <p:cNvSpPr>
            <a:spLocks noChangeArrowheads="1"/>
          </p:cNvSpPr>
          <p:nvPr/>
        </p:nvSpPr>
        <p:spPr bwMode="auto">
          <a:xfrm>
            <a:off x="323850" y="-28575"/>
            <a:ext cx="8351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hangingPunct="1"/>
            <a:r>
              <a:rPr lang="ru-RU" altLang="ru-RU" sz="1600" b="1" dirty="0">
                <a:solidFill>
                  <a:srgbClr val="FFFFFF"/>
                </a:solidFill>
                <a:cs typeface="Arial" pitchFamily="34" charset="0"/>
              </a:rPr>
              <a:t>ЗАКЛЮЧЕНИЕ МУНИЦИПАЛЬНЫХ КОНТРАКТОВ В РАМКАХ РЕАЛИЗАЦИИ НАЦИОНАЛЬНЫХ И ФЕДЕРАЛЬНЫХ ПРОЕКТОВ </a:t>
            </a:r>
          </a:p>
          <a:p>
            <a:pPr algn="ctr" hangingPunct="1"/>
            <a:r>
              <a:rPr lang="ru-RU" altLang="ru-RU" sz="1600" b="1" dirty="0">
                <a:solidFill>
                  <a:srgbClr val="FFFFFF"/>
                </a:solidFill>
                <a:cs typeface="Arial" pitchFamily="34" charset="0"/>
              </a:rPr>
              <a:t>НА ТЕРРИТОРИИ </a:t>
            </a:r>
            <a:r>
              <a:rPr lang="ru-RU" altLang="ru-RU" sz="1600" b="1" dirty="0" err="1">
                <a:solidFill>
                  <a:srgbClr val="FFFFFF"/>
                </a:solidFill>
                <a:cs typeface="Arial" pitchFamily="34" charset="0"/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8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35</a:t>
            </a:fld>
            <a:endParaRPr lang="ru-RU" kern="0" dirty="0">
              <a:solidFill>
                <a:srgbClr val="073E87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812"/>
              </p:ext>
            </p:extLst>
          </p:nvPr>
        </p:nvGraphicFramePr>
        <p:xfrm>
          <a:off x="107950" y="1253450"/>
          <a:ext cx="8966200" cy="2993391"/>
        </p:xfrm>
        <a:graphic>
          <a:graphicData uri="http://schemas.openxmlformats.org/drawingml/2006/table">
            <a:tbl>
              <a:tblPr/>
              <a:tblGrid>
                <a:gridCol w="1223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01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31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85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6512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Период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Контрактация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Выявление рисков при контрактации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Работа через уполномоченный орган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6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Сумма средств, включенных в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план-график, (нарастающим итогом), млн. рублей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Сумма заключенных МК (нарастающим итогом), млн. рублей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Количество заключенных контрактов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Количество контрактов с выявленными рисками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Количество заключенных контрактов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Количество контрактов размещенные в ЕИС напрямую, минуя ГИС Госзаказ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II </a:t>
                      </a: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квартал 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826,33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195,64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IIl </a:t>
                      </a: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квартал 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877,28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794,49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квартал 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1 335,38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889,64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48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44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48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7411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413" name="Прямоугольник 9"/>
          <p:cNvSpPr>
            <a:spLocks noChangeArrowheads="1"/>
          </p:cNvSpPr>
          <p:nvPr/>
        </p:nvSpPr>
        <p:spPr bwMode="auto">
          <a:xfrm>
            <a:off x="732088" y="901700"/>
            <a:ext cx="7920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hangingPunct="1"/>
            <a:r>
              <a:rPr lang="ru-RU" altLang="ru-RU" sz="1200" b="1" dirty="0"/>
              <a:t>1. ИНФОРМАЦИЯ О ЗАКЛЮЧЕНИИ МУНИЦИПАЛЬНЫХ КОНТРАКТОВ В 2021 ГОДУ</a:t>
            </a:r>
          </a:p>
        </p:txBody>
      </p:sp>
      <p:sp>
        <p:nvSpPr>
          <p:cNvPr id="10" name="object 690"/>
          <p:cNvSpPr txBox="1"/>
          <p:nvPr/>
        </p:nvSpPr>
        <p:spPr>
          <a:xfrm>
            <a:off x="75498" y="6019104"/>
            <a:ext cx="8712968" cy="42768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-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 8 (846)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217129"/>
              </p:ext>
            </p:extLst>
          </p:nvPr>
        </p:nvGraphicFramePr>
        <p:xfrm>
          <a:off x="98841" y="1233287"/>
          <a:ext cx="8876213" cy="4618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16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56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4953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338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5863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5250" marR="220345" indent="0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 err="1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е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  <a:endParaRPr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 marR="97790" indent="-53975" algn="ctr">
                        <a:lnSpc>
                          <a:spcPct val="108500"/>
                        </a:lnSpc>
                      </a:pP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2019 год,  </a:t>
                      </a:r>
                      <a:r>
                        <a:rPr sz="1000" dirty="0" err="1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0020" marR="150495" indent="-1270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средств по  состоянию</a:t>
                      </a:r>
                      <a:r>
                        <a:rPr sz="10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  31.12.2019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(тыс. </a:t>
                      </a:r>
                      <a:r>
                        <a:rPr sz="1000" spc="-15" dirty="0">
                          <a:latin typeface="Arial" pitchFamily="34" charset="0"/>
                          <a:cs typeface="Arial" pitchFamily="34" charset="0"/>
                        </a:rPr>
                        <a:t>руб.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sz="1000" spc="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476">
                <a:tc gridSpan="11">
                  <a:txBody>
                    <a:bodyPr/>
                    <a:lstStyle/>
                    <a:p>
                      <a:pPr marL="952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1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«Детский сад общеразвивающего вида на 300 мест с бассейном, трансформаторная подстанция, котельная в составе общеобразовательного центра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поселок Придорожный»</a:t>
                      </a:r>
                      <a:endParaRPr lang="ru-RU" sz="1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7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2019-2020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11.2020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100 879,12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100 879,12 / 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spc="-30" baseline="0" dirty="0">
                          <a:latin typeface="Arial" pitchFamily="34" charset="0"/>
                          <a:cs typeface="Arial" pitchFamily="34" charset="0"/>
                        </a:rPr>
                        <a:t>63-1-1-3-008306-2019 от 11.04.2019;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spc="-30" baseline="0" dirty="0">
                          <a:latin typeface="Arial" pitchFamily="34" charset="0"/>
                          <a:cs typeface="Arial" pitchFamily="34" charset="0"/>
                        </a:rPr>
                        <a:t>63-1-7551-19 </a:t>
                      </a:r>
                      <a:endParaRPr lang="en-US" sz="900" spc="-30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spc="-30" baseline="0" dirty="0">
                          <a:latin typeface="Arial" pitchFamily="34" charset="0"/>
                          <a:cs typeface="Arial" pitchFamily="34" charset="0"/>
                        </a:rPr>
                        <a:t>от 17.06.2019</a:t>
                      </a:r>
                      <a:endParaRPr sz="900" spc="-3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077">
                <a:tc gridSpan="11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Детский сад общеразвивающего вида на 300 мест с бассейном в составе общеобразовательного центра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поселок Придорожный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469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 среда» 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2019-2020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11.2020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82 828,28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82 828,28 / 100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3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63-1-1-3-008319-2019 от 11.04.2019;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3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63-1-7552-19 </a:t>
                      </a:r>
                      <a:endParaRPr lang="en-US" sz="900" spc="-30" baseline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3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17.06.2019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5260">
                <a:tc gridSpan="11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3. «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Территория 6-ой очереди застройки жилого района, расположенного по адресу: Самарская область, Волжский район, сельское поселение Черноречье. Строительство автомобильных дорог с дождевой канализацией 1 этап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»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883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«Жилье и городская среда» 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12.2019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403 876,30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403 876,30</a:t>
                      </a:r>
                      <a:r>
                        <a:rPr lang="en-US" sz="1000" dirty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4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63-1-1-3-0204-17 от 31.10.2017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4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63-1-6822-18 от 15.06.18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4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63-1-1-1-2-009147-2018 от 27.12.2018;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pc="-4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63-1-7569-19 от 31.05.2019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604054" y="764704"/>
            <a:ext cx="60445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3.1. </a:t>
            </a:r>
            <a:r>
              <a:rPr sz="1200" b="1" spc="-5" dirty="0">
                <a:latin typeface="Arial"/>
                <a:cs typeface="Arial"/>
              </a:rPr>
              <a:t>СТРОИТЕЛЬСТВО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РЕКОНСТРУКЦИЯ ОБЪЕКТОВ </a:t>
            </a:r>
            <a:r>
              <a:rPr sz="1200" b="1" spc="-10" dirty="0">
                <a:latin typeface="Arial"/>
                <a:cs typeface="Arial"/>
              </a:rPr>
              <a:t>ИНФРАСТРУКТУРЫ</a:t>
            </a:r>
            <a:endParaRPr lang="ru-RU" sz="1200" b="1" spc="-10" dirty="0">
              <a:latin typeface="Arial"/>
              <a:cs typeface="Arial"/>
            </a:endParaRPr>
          </a:p>
          <a:p>
            <a:pPr marL="609600" marR="5080" indent="-597535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 </a:t>
            </a:r>
            <a:r>
              <a:rPr lang="ru-RU" sz="1200" b="1" spc="-10" dirty="0">
                <a:latin typeface="Arial"/>
                <a:cs typeface="Arial"/>
              </a:rPr>
              <a:t>    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lang="ru-RU" sz="1200" b="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2019 ГОДУ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УНИЦИПАЛЬНОГО РАЙОНА 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690"/>
          <p:cNvSpPr txBox="1"/>
          <p:nvPr/>
        </p:nvSpPr>
        <p:spPr>
          <a:xfrm>
            <a:off x="107504" y="6062997"/>
            <a:ext cx="8496944" cy="427681"/>
          </a:xfrm>
          <a:prstGeom prst="rect">
            <a:avLst/>
          </a:prstGeom>
          <a:noFill/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-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тел.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  <p:pic>
        <p:nvPicPr>
          <p:cNvPr id="8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36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0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63190"/>
              </p:ext>
            </p:extLst>
          </p:nvPr>
        </p:nvGraphicFramePr>
        <p:xfrm>
          <a:off x="129825" y="1371600"/>
          <a:ext cx="8814246" cy="32529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9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39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7333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926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1290" marR="97790" indent="-53975">
                        <a:lnSpc>
                          <a:spcPct val="1085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2019 год,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0020" marR="150495" indent="-1270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средств по  состоянию</a:t>
                      </a:r>
                      <a:r>
                        <a:rPr sz="10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  31.12.2019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(тыс. </a:t>
                      </a:r>
                      <a:r>
                        <a:rPr sz="1000" spc="-15" dirty="0">
                          <a:latin typeface="Arial" pitchFamily="34" charset="0"/>
                          <a:cs typeface="Arial" pitchFamily="34" charset="0"/>
                        </a:rPr>
                        <a:t>руб.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sz="1000" spc="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476">
                <a:tc gridSpan="9">
                  <a:txBody>
                    <a:bodyPr/>
                    <a:lstStyle/>
                    <a:p>
                      <a:pPr marL="952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«Территория 5/2 очереди застройки жилого района,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Строительство автомобильных дорог с дождевой канализацией и локальным очистным сооружением» 1 ЭТАП</a:t>
                      </a:r>
                      <a:endParaRPr lang="ru-RU" sz="1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2019-2020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03.2020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401 632,91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401 632,91 / 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63-1-1-3-008319-2019 от 11.04.2019;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63-1-7552-19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17.06.2019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077">
                <a:tc gridSpan="9">
                  <a:txBody>
                    <a:bodyPr/>
                    <a:lstStyle/>
                    <a:p>
                      <a:pPr marL="952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ru-RU" sz="1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«КОШЕЛЕВ-ПРОЕКТ» Дорога А-18/1А (1,2,3,4,6,10 этапы строительства)»</a:t>
                      </a:r>
                      <a:endParaRPr lang="ru-RU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г.п.</a:t>
                      </a:r>
                      <a:r>
                        <a:rPr lang="ru-RU" sz="1000" baseline="0" dirty="0" err="1">
                          <a:latin typeface="Arial" pitchFamily="34" charset="0"/>
                          <a:cs typeface="Arial" pitchFamily="34" charset="0"/>
                        </a:rPr>
                        <a:t>Смышляевка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aseline="0" dirty="0" err="1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.р.Волжский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31.12.2019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12.2019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325 211,93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325 211,93 / 100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63-1-1-3-0132-17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27.06.2017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63-1-8200-19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28.08.2019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71600" y="845058"/>
            <a:ext cx="62731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3.1. </a:t>
            </a:r>
            <a:r>
              <a:rPr sz="1200" b="1" spc="-5" dirty="0">
                <a:latin typeface="Arial"/>
                <a:cs typeface="Arial"/>
              </a:rPr>
              <a:t>СТРОИТЕЛЬСТВО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РЕКОНСТРУКЦИЯ ОБЪЕКТОВ </a:t>
            </a:r>
            <a:r>
              <a:rPr sz="1200" b="1" spc="-10" dirty="0">
                <a:latin typeface="Arial"/>
                <a:cs typeface="Arial"/>
              </a:rPr>
              <a:t>ИНФРАСТРУКТУРЫ  </a:t>
            </a:r>
            <a:endParaRPr lang="ru-RU" sz="1200" b="1" spc="-10" dirty="0">
              <a:latin typeface="Arial"/>
              <a:cs typeface="Arial"/>
            </a:endParaRPr>
          </a:p>
          <a:p>
            <a:pPr marL="609600" marR="5080" indent="-597535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sz="1200" b="1" dirty="0">
                <a:latin typeface="Arial"/>
                <a:cs typeface="Arial"/>
              </a:rPr>
              <a:t>В 2019 ГОДУ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151698" y="5791661"/>
            <a:ext cx="8712968" cy="42768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-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тел.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  <p:pic>
        <p:nvPicPr>
          <p:cNvPr id="10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37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8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52105"/>
              </p:ext>
            </p:extLst>
          </p:nvPr>
        </p:nvGraphicFramePr>
        <p:xfrm>
          <a:off x="152399" y="1406397"/>
          <a:ext cx="8876213" cy="3796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16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45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2203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 err="1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000" spc="0" dirty="0"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000" spc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571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10350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514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571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97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2019 год,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15049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средств по  состоянию</a:t>
                      </a:r>
                      <a:r>
                        <a:rPr sz="1000" spc="-8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  31.12.2019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(тыс. </a:t>
                      </a:r>
                      <a:r>
                        <a:rPr sz="1000" spc="-15" dirty="0">
                          <a:latin typeface="Arial" pitchFamily="34" charset="0"/>
                          <a:cs typeface="Arial" pitchFamily="34" charset="0"/>
                        </a:rPr>
                        <a:t>руб.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sz="1000" spc="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10922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565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865"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438">
                <a:tc gridSpan="10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6. Проектирование и строительство объекта: "Детский сад на 150 мест в с.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Курумоч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Волжского района Самарской области"</a:t>
                      </a:r>
                    </a:p>
                  </a:txBody>
                  <a:tcPr marL="0" marR="0" marT="469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060">
                <a:tc>
                  <a:txBody>
                    <a:bodyPr/>
                    <a:lstStyle/>
                    <a:p>
                      <a:pPr marL="36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НП «Демография»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2018 – 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12.2019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строительство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53630,96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53630,96 / 100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077">
                <a:tc gridSpan="10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7. Строительство детского сада на 250 мест в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п.г.т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Смышляевка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м.р.Волжский</a:t>
                      </a:r>
                      <a:endParaRPr sz="1000" b="1" i="1" u="none" strike="noStrike" cap="none" spc="-5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987">
                <a:tc>
                  <a:txBody>
                    <a:bodyPr/>
                    <a:lstStyle/>
                    <a:p>
                      <a:pPr marL="3600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НП «Демография»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2018 – 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02.2020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строительство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93023,90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93023,90 / 100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02.2020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3077">
                <a:tc gridSpan="10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r>
                        <a:rPr lang="ru-RU" sz="1000" b="1" i="1" spc="-1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Строительство детского сада общеразвивающего вида на 294 места с бассейном, расположенного по адресу: Самарская область, Волжский район, сельское поселение Черноречье, микрорайон Южный город 6 очередь</a:t>
                      </a:r>
                      <a:endParaRPr sz="1000" b="1" i="1" u="none" strike="noStrike" cap="none" spc="-5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0608">
                <a:tc>
                  <a:txBody>
                    <a:bodyPr/>
                    <a:lstStyle/>
                    <a:p>
                      <a:pPr marL="3600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НП «Демография»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2018 - 2020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02.2020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строительство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216590,50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216590,50 / 100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02.2020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608">
                <a:tc gridSpan="10">
                  <a:txBody>
                    <a:bodyPr/>
                    <a:lstStyle/>
                    <a:p>
                      <a:pPr marL="952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1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9. Строительство «Общеобразовательной школы на 1500 мест в составе общеобразовательного центра» в пятой очереди застройки, расположенной по адресу: Самарская область, Волжский район, сельское поселение </a:t>
                      </a:r>
                      <a:r>
                        <a:rPr lang="ru-RU" sz="1000" b="1" i="1" u="none" strike="noStrike" cap="none" spc="-1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Лопатино</a:t>
                      </a:r>
                      <a:r>
                        <a:rPr lang="ru-RU" sz="1000" b="1" i="1" u="none" strike="noStrike" cap="none" spc="-1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, поселок Придорожный, микрорайон "Южный город"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0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НП «Образование»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08.2019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строительство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235619,22323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235619,22323 /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08.2017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799194" y="6657637"/>
            <a:ext cx="1924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38</a:t>
            </a:fld>
            <a:endParaRPr spc="-5" dirty="0"/>
          </a:p>
        </p:txBody>
      </p:sp>
      <p:sp>
        <p:nvSpPr>
          <p:cNvPr id="7" name="object 5"/>
          <p:cNvSpPr txBox="1"/>
          <p:nvPr/>
        </p:nvSpPr>
        <p:spPr>
          <a:xfrm>
            <a:off x="1371600" y="845058"/>
            <a:ext cx="62731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3.1. </a:t>
            </a:r>
            <a:r>
              <a:rPr sz="1200" b="1" spc="-5" dirty="0">
                <a:latin typeface="Arial"/>
                <a:cs typeface="Arial"/>
              </a:rPr>
              <a:t>СТРОИТЕЛЬСТВО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РЕКОНСТРУКЦИЯ ОБЪЕКТОВ </a:t>
            </a:r>
            <a:r>
              <a:rPr sz="1200" b="1" spc="-10" dirty="0">
                <a:latin typeface="Arial"/>
                <a:cs typeface="Arial"/>
              </a:rPr>
              <a:t>ИНФРАСТРУКТУРЫ  </a:t>
            </a:r>
            <a:endParaRPr lang="ru-RU" sz="1200" b="1" spc="-10" dirty="0">
              <a:latin typeface="Arial"/>
              <a:cs typeface="Arial"/>
            </a:endParaRPr>
          </a:p>
          <a:p>
            <a:pPr marL="609600" marR="5080" indent="-597535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sz="1200" b="1" dirty="0">
                <a:latin typeface="Arial"/>
                <a:cs typeface="Arial"/>
              </a:rPr>
              <a:t>В 2019 ГОДУ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object 693"/>
          <p:cNvSpPr txBox="1"/>
          <p:nvPr/>
        </p:nvSpPr>
        <p:spPr>
          <a:xfrm>
            <a:off x="233986" y="5877272"/>
            <a:ext cx="8771066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b="1" u="sng" spc="-8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</a:t>
            </a:r>
            <a:r>
              <a:rPr sz="1100" b="1" u="sng" spc="490" dirty="0">
                <a:latin typeface="Arial"/>
                <a:cs typeface="Arial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тветственный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исполнитель:</a:t>
            </a:r>
            <a:endParaRPr sz="11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Харитонов Александр Юрьевич - консультант отдела реализации полномочий в образовании Администрации </a:t>
            </a:r>
            <a:r>
              <a:rPr lang="ru-RU" sz="1100" spc="-5" dirty="0" err="1">
                <a:latin typeface="Arial"/>
                <a:cs typeface="Arial"/>
              </a:rPr>
              <a:t>м.р</a:t>
            </a:r>
            <a:r>
              <a:rPr lang="ru-RU" sz="1100" spc="-5" dirty="0">
                <a:latin typeface="Arial"/>
                <a:cs typeface="Arial"/>
              </a:rPr>
              <a:t>. Волжский</a:t>
            </a: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Т</a:t>
            </a:r>
            <a:r>
              <a:rPr sz="1100" spc="-5" dirty="0" err="1">
                <a:latin typeface="Arial"/>
                <a:cs typeface="Arial"/>
              </a:rPr>
              <a:t>ел</a:t>
            </a:r>
            <a:r>
              <a:rPr lang="ru-RU" sz="1100" spc="-5" dirty="0">
                <a:latin typeface="Arial"/>
                <a:cs typeface="Arial"/>
              </a:rPr>
              <a:t>. 2037759 (доб.234)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sz="1100" dirty="0" err="1">
                <a:latin typeface="Arial"/>
                <a:cs typeface="Arial"/>
              </a:rPr>
              <a:t>эл</a:t>
            </a:r>
            <a:r>
              <a:rPr lang="ru-RU" sz="1100" dirty="0">
                <a:latin typeface="Arial"/>
                <a:cs typeface="Arial"/>
              </a:rPr>
              <a:t>. почта </a:t>
            </a:r>
            <a:r>
              <a:rPr lang="en-US" sz="1100" dirty="0">
                <a:latin typeface="Arial"/>
                <a:cs typeface="Arial"/>
              </a:rPr>
              <a:t>ovou@yandex.ru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10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291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23076"/>
              </p:ext>
            </p:extLst>
          </p:nvPr>
        </p:nvGraphicFramePr>
        <p:xfrm>
          <a:off x="145920" y="1217065"/>
          <a:ext cx="8867233" cy="4606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3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4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77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637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035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8142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057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57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849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91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7470" marR="68580" indent="-635" algn="ctr">
                        <a:lnSpc>
                          <a:spcPct val="108500"/>
                        </a:lnSpc>
                      </a:pP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Бюджет на  2020 год,</a:t>
                      </a:r>
                      <a:r>
                        <a:rPr lang="ru-RU" sz="1000" spc="-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тыс.  </a:t>
                      </a:r>
                      <a:r>
                        <a:rPr lang="ru-RU" sz="1000" spc="-15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00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0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06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750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«Детский сад общеразвивающего вида на 300 мест с бассейном, трансформаторная подстанция, котельная в составе общеобразовательного центра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поселок Придорожный»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97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2019-2020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296 708,66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286 541,35 / 96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63-1-1-3-008306-2019 от 11.04.2019;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63-1-7551-19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от 17.06.2019;63-1-1-2-041213-2020 от 27.08.2020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3750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«Детский сад общеразвивающего вида на 300 мест с бассейном в составе общеобразовательного центра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поселок Придорожный»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452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2019-2020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236 195,42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231 070,39 / 98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63-1-1-3-008319-2019 от 11.04.2019;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63-1-7552-19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17.06.2019; 63-1-1-2-041254-2020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 27.08.2020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764161" y="822085"/>
            <a:ext cx="59683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 algn="ctr"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</a:t>
            </a:r>
            <a:r>
              <a:rPr lang="en-US" sz="1200" b="1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-5" dirty="0">
                <a:latin typeface="Arial"/>
                <a:cs typeface="Arial"/>
              </a:rPr>
              <a:t>СТРОИТЕЛЬСТВО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РЕКОНСТРУКЦИЯ ОБЪЕКТОВ </a:t>
            </a:r>
            <a:r>
              <a:rPr sz="1200" b="1" spc="-10" dirty="0">
                <a:latin typeface="Arial"/>
                <a:cs typeface="Arial"/>
              </a:rPr>
              <a:t>ИНФРАСТРУКТУРЫ  </a:t>
            </a:r>
            <a:endParaRPr lang="ru-RU" sz="1200" b="1" spc="-10" dirty="0">
              <a:latin typeface="Arial"/>
              <a:cs typeface="Arial"/>
            </a:endParaRPr>
          </a:p>
          <a:p>
            <a:pPr marL="609600" marR="5080" indent="-597535"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sz="1200" b="1" dirty="0">
                <a:latin typeface="Arial"/>
                <a:cs typeface="Arial"/>
              </a:rPr>
              <a:t>В 20</a:t>
            </a:r>
            <a:r>
              <a:rPr lang="en-US" sz="1200" b="1" dirty="0">
                <a:latin typeface="Arial"/>
                <a:cs typeface="Arial"/>
              </a:rPr>
              <a:t>20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lang="ru-RU" sz="1200" b="1" dirty="0">
                <a:latin typeface="Arial"/>
                <a:cs typeface="Arial"/>
              </a:rPr>
              <a:t>ГОДУ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71363" y="6138282"/>
            <a:ext cx="8829666" cy="42768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-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тел. 8 (846)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39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3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472" y="1080975"/>
            <a:ext cx="8917020" cy="3168000"/>
          </a:xfrm>
          <a:prstGeom prst="rect">
            <a:avLst/>
          </a:prstGeom>
          <a:solidFill>
            <a:srgbClr val="FFFFFF"/>
          </a:solidFill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7269" y="774509"/>
            <a:ext cx="8424936" cy="612932"/>
          </a:xfrm>
          <a:prstGeom prst="roundRect">
            <a:avLst/>
          </a:prstGeom>
          <a:solidFill>
            <a:srgbClr val="0070C0"/>
          </a:solidFill>
          <a:ln w="28575" cap="flat">
            <a:solidFill>
              <a:schemeClr val="bg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500" b="1" dirty="0">
                <a:solidFill>
                  <a:schemeClr val="bg1"/>
                </a:solidFill>
              </a:rPr>
              <a:t>Стратегическое направление 1: </a:t>
            </a:r>
          </a:p>
          <a:p>
            <a:pPr lvl="0" algn="ctr" hangingPunct="0"/>
            <a:r>
              <a:rPr lang="ru-RU" sz="1500" b="1" dirty="0">
                <a:solidFill>
                  <a:schemeClr val="bg1"/>
                </a:solidFill>
              </a:rPr>
              <a:t>СБЕРЕЖЕНИЕ НАРОДА И НАКОПЛЕНИЕ ЧЕЛОВЕЧЕСКОГО КАПИТАЛА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7087" y="1499464"/>
            <a:ext cx="2054514" cy="1477325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«Обеспечение учреждений культуры передвижными многофункциональными культурными центрами (автоклубами)» </a:t>
            </a:r>
          </a:p>
          <a:p>
            <a:pPr lvl="0"/>
            <a:r>
              <a:rPr lang="ru-RU" sz="900" u="sng" dirty="0"/>
              <a:t>Цель</a:t>
            </a:r>
            <a:r>
              <a:rPr lang="ru-RU" sz="900" dirty="0"/>
              <a:t>: создание условий для проведения культурно-досуговых мероприятий и творческой самореализации сельских жителей.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2019-2024 годы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37328" y="1499464"/>
            <a:ext cx="6604057" cy="1338826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«Успех каждого ребенка»:</a:t>
            </a:r>
          </a:p>
          <a:p>
            <a:pPr lvl="0"/>
            <a:r>
              <a:rPr lang="ru-RU" sz="900" dirty="0"/>
              <a:t>- создание опорного центра дополнительного образования детей на базе структурного подразделения «Центр дополнительного образования» школы «Южный город». </a:t>
            </a:r>
          </a:p>
          <a:p>
            <a:pPr lvl="0"/>
            <a:r>
              <a:rPr lang="ru-RU" sz="900" dirty="0"/>
              <a:t>- создание и организация образовательной деятельности по программам дополнительного образования технической и естественнонаучной направленности в детских технопарках «</a:t>
            </a:r>
            <a:r>
              <a:rPr lang="ru-RU" sz="900" dirty="0" err="1"/>
              <a:t>Кванториум</a:t>
            </a:r>
            <a:r>
              <a:rPr lang="ru-RU" sz="900" dirty="0"/>
              <a:t>»</a:t>
            </a:r>
          </a:p>
          <a:p>
            <a:pPr lvl="0"/>
            <a:r>
              <a:rPr lang="ru-RU" sz="900" u="sng" dirty="0"/>
              <a:t>Цель</a:t>
            </a:r>
            <a:r>
              <a:rPr lang="ru-RU" sz="900" dirty="0"/>
              <a:t>: организационно-техническое и методическое сопровождение внедрения модели персонифицированного финансирования дополнительного образования в муниципальном образовании, выявление и поддержка одаренных детей, в том числе с ОВЗ.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2019-2020 годы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37327" y="2980908"/>
            <a:ext cx="6604057" cy="120032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Флагманский проект «Создание и развитие музейно-образовательного кластера на территории </a:t>
            </a:r>
            <a:r>
              <a:rPr lang="ru-RU" sz="900" b="1" u="sng" dirty="0" err="1"/>
              <a:t>м.р</a:t>
            </a:r>
            <a:r>
              <a:rPr lang="ru-RU" sz="900" b="1" u="sng" dirty="0"/>
              <a:t>. Волжский, объединяющего действующие музеи и музейные комплексы района путем заключения соглашений о сотрудничестве с участниками кластера» </a:t>
            </a:r>
          </a:p>
          <a:p>
            <a:pPr lvl="0"/>
            <a:r>
              <a:rPr lang="ru-RU" sz="900" u="sng" dirty="0"/>
              <a:t>Цель</a:t>
            </a:r>
            <a:r>
              <a:rPr lang="ru-RU" sz="900" dirty="0"/>
              <a:t>: создание в населенных пунктах Волжского района музеев различной тематики как мест притяжения туристических потоков, интегрированных в музейно-туристский кластер как перспективный компонент НП «Культура» и федеральной целевой программы «Развитие внутреннего и въездного туризма в РФ (2019 - 2025 годы)», использования интерактивного мультимедийного программного продукта, представляющего музейные коллекции в электронном виде.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2020-2025 годы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7087" y="3089628"/>
            <a:ext cx="2054514" cy="106182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«Строительство современного дома культуры в  </a:t>
            </a:r>
            <a:r>
              <a:rPr lang="ru-RU" sz="900" b="1" u="sng" dirty="0" err="1"/>
              <a:t>с.п</a:t>
            </a:r>
            <a:r>
              <a:rPr lang="ru-RU" sz="900" b="1" u="sng" dirty="0"/>
              <a:t>. </a:t>
            </a:r>
            <a:r>
              <a:rPr lang="ru-RU" sz="900" b="1" u="sng" dirty="0" err="1"/>
              <a:t>Лопатино</a:t>
            </a:r>
            <a:r>
              <a:rPr lang="ru-RU" sz="900" b="1" u="sng" dirty="0"/>
              <a:t>»</a:t>
            </a:r>
          </a:p>
          <a:p>
            <a:pPr lvl="0" algn="just"/>
            <a:r>
              <a:rPr lang="ru-RU" sz="900" u="sng" dirty="0"/>
              <a:t>Цель</a:t>
            </a:r>
            <a:r>
              <a:rPr lang="ru-RU" sz="900" dirty="0"/>
              <a:t>: создание условий для проведения культурно-досуговых мероприятий и творческой самореализации сельских жителей. 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2021-2024 годы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382010" y="-4763"/>
            <a:ext cx="8835015" cy="776428"/>
            <a:chOff x="382010" y="-4763"/>
            <a:chExt cx="8835015" cy="776428"/>
          </a:xfrm>
        </p:grpSpPr>
        <p:sp>
          <p:nvSpPr>
            <p:cNvPr id="17" name="Shape 435"/>
            <p:cNvSpPr/>
            <p:nvPr/>
          </p:nvSpPr>
          <p:spPr>
            <a:xfrm>
              <a:off x="382010" y="125334"/>
              <a:ext cx="8556980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Стратегические проекты </a:t>
              </a:r>
            </a:p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МУНИЦИПАЛЬНОГО РАЙОНА ВОЛЖСКИЙ САМАРСКОЙ ОБЛАСТИ</a:t>
              </a: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88" y="-4763"/>
              <a:ext cx="795337" cy="5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Номер слайда 2"/>
          <p:cNvSpPr txBox="1">
            <a:spLocks/>
          </p:cNvSpPr>
          <p:nvPr/>
        </p:nvSpPr>
        <p:spPr bwMode="auto">
          <a:xfrm>
            <a:off x="8629650" y="6597351"/>
            <a:ext cx="514350" cy="25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E289F1F-27E9-4164-BBCC-005BA42A5E01}" type="slidenum">
              <a:rPr lang="ru-RU" altLang="ru-RU" sz="1000">
                <a:solidFill>
                  <a:srgbClr val="073E87"/>
                </a:solidFill>
              </a:rPr>
              <a:pPr algn="ctr" eaLnBrk="1"/>
              <a:t>4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5529"/>
              </p:ext>
            </p:extLst>
          </p:nvPr>
        </p:nvGraphicFramePr>
        <p:xfrm>
          <a:off x="73218" y="1340768"/>
          <a:ext cx="8927459" cy="3934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45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84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1290" marR="97790" indent="-53975">
                        <a:lnSpc>
                          <a:spcPct val="1085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год,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00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0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476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«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Территория 6-ой очереди застройки жилого района, расположенного по адресу: Самарская область, Волжский район, сельское поселение Черноречье. Строительство автомобильных дорог с дождевой канализацией 3 этап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»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125 684,46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125 467,72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/ 99,83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spc="-4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63-1-1-3-0204-17 от 31.10.2017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spc="-4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63-1-6822-18 от 15.06.18</a:t>
                      </a:r>
                      <a:endParaRPr lang="ru-RU" sz="900" b="0" spc="-4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spc="-4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63-1-1-1-2-009147-2018 от 27.12.2018;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spc="-4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63-1-7569-19 от 31.05.2019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077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«Территория 5/2 очереди застройки жилого района,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Строительство автомобильных дорог с дождевой канализацией и локальным очистным сооружением» 2 ЭТАП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м.р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11.2020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90 347,42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89 712,37 / 99,30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63-1-1-3-008319-2019 от 11.04.2019;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63-1-7552-19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 17.06.2019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47663" y="750681"/>
            <a:ext cx="63493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 algn="ctr"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</a:t>
            </a:r>
            <a:r>
              <a:rPr lang="en-US" sz="1200" b="1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lang="ru-RU" sz="1200" b="1" spc="-5" dirty="0">
                <a:latin typeface="Arial"/>
                <a:cs typeface="Arial"/>
              </a:rPr>
              <a:t>СТРОИТЕЛЬСТВО </a:t>
            </a:r>
            <a:r>
              <a:rPr lang="ru-RU" sz="1200" b="1" dirty="0">
                <a:latin typeface="Arial"/>
                <a:cs typeface="Arial"/>
              </a:rPr>
              <a:t>И </a:t>
            </a:r>
            <a:r>
              <a:rPr lang="ru-RU" sz="1200" b="1" spc="-5" dirty="0">
                <a:latin typeface="Arial"/>
                <a:cs typeface="Arial"/>
              </a:rPr>
              <a:t>РЕКОНСТРУКЦИЯ ОБЪЕКТОВ </a:t>
            </a:r>
            <a:r>
              <a:rPr lang="ru-RU" sz="1200" b="1" spc="-10" dirty="0">
                <a:latin typeface="Arial"/>
                <a:cs typeface="Arial"/>
              </a:rPr>
              <a:t>ИНФРАСТРУКТУРЫ  </a:t>
            </a:r>
          </a:p>
          <a:p>
            <a:pPr marL="609600" marR="5080" indent="-597535" algn="ctr"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lang="ru-RU" sz="1200" b="1" dirty="0">
                <a:latin typeface="Arial"/>
                <a:cs typeface="Arial"/>
              </a:rPr>
              <a:t>В 2020 ГОДУ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72579" y="6066954"/>
            <a:ext cx="8906923" cy="42768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-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тел. 8 (846)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40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2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73129"/>
              </p:ext>
            </p:extLst>
          </p:nvPr>
        </p:nvGraphicFramePr>
        <p:xfrm>
          <a:off x="101154" y="1447800"/>
          <a:ext cx="8927459" cy="33693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45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84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sz="1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1290" marR="97790" indent="-53975">
                        <a:lnSpc>
                          <a:spcPct val="1085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год,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00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0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476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«Территория 7 очереди застройки жилого района,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Строительство автомобильных дорог с дождевой канализацией и локальным очистным сооружением» 1 ЭТАП»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227 416,66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199 733,92 / 87,83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63-1-1-1-2-009147-2018 от 27.12.2018;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63-1-7569-19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 31.05.2019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260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«Территория 5/2 очереди застройки жилого района, расположенного по адресу: Самарская область, Волжский район, сельское поселение </a:t>
                      </a:r>
                      <a:r>
                        <a:rPr lang="ru-RU" sz="1000" b="1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Строительство автомобильных дорог с дождевой канализацией и локальным очистным сооружением» 1 ЭТАП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2018-2020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03.2020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31 125,36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31 125,36 / 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63-1-1-3-008319-2019 от 11.04.2019;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63-1-7552-19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 17.06.2019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219200" y="845058"/>
            <a:ext cx="64255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</a:t>
            </a:r>
            <a:r>
              <a:rPr lang="en-US" sz="1200" b="1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lang="ru-RU" sz="1200" b="1" spc="-5" dirty="0">
                <a:latin typeface="Arial"/>
                <a:cs typeface="Arial"/>
              </a:rPr>
              <a:t>СТРОИТЕЛЬСТВО </a:t>
            </a:r>
            <a:r>
              <a:rPr lang="ru-RU" sz="1200" b="1" dirty="0">
                <a:latin typeface="Arial"/>
                <a:cs typeface="Arial"/>
              </a:rPr>
              <a:t>И </a:t>
            </a:r>
            <a:r>
              <a:rPr lang="ru-RU" sz="1200" b="1" spc="-5" dirty="0">
                <a:latin typeface="Arial"/>
                <a:cs typeface="Arial"/>
              </a:rPr>
              <a:t>РЕКОНСТРУКЦИЯ ОБЪЕКТОВ </a:t>
            </a:r>
            <a:r>
              <a:rPr lang="ru-RU" sz="1200" b="1" spc="-10" dirty="0">
                <a:latin typeface="Arial"/>
                <a:cs typeface="Arial"/>
              </a:rPr>
              <a:t>ИНФРАСТРУКТУРЫ  </a:t>
            </a:r>
          </a:p>
          <a:p>
            <a:pPr marL="609600" marR="5080" indent="-597535"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lang="ru-RU" sz="1200" b="1" dirty="0">
                <a:latin typeface="Arial"/>
                <a:cs typeface="Arial"/>
              </a:rPr>
              <a:t>В 2020 ГОДУ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75498" y="6019104"/>
            <a:ext cx="8712968" cy="42768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-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 8 (846)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 txBox="1">
            <a:spLocks/>
          </p:cNvSpPr>
          <p:nvPr/>
        </p:nvSpPr>
        <p:spPr bwMode="auto">
          <a:xfrm>
            <a:off x="1600200" y="123825"/>
            <a:ext cx="5930900" cy="50323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12065" rIns="0" bIns="0" numCol="1" anchor="ctr" anchorCtr="0" compatLnSpc="1">
            <a:prstTxWarp prst="textNoShape">
              <a:avLst/>
            </a:prstTxWarp>
            <a:spAutoFit/>
          </a:bodyPr>
          <a:lstStyle>
            <a:lvl1pPr indent="449263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i="0">
                <a:solidFill>
                  <a:schemeClr val="bg1"/>
                </a:solidFill>
                <a:latin typeface="Arial"/>
                <a:ea typeface="Arial"/>
                <a:cs typeface="Arial"/>
                <a:sym typeface="Arial" pitchFamily="34" charset="0"/>
              </a:defRPr>
            </a:lvl1pPr>
            <a:lvl2pPr indent="449263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 pitchFamily="34" charset="0"/>
              </a:defRPr>
            </a:lvl2pPr>
            <a:lvl3pPr indent="449263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 pitchFamily="34" charset="0"/>
              </a:defRPr>
            </a:lvl3pPr>
            <a:lvl4pPr indent="449263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 pitchFamily="34" charset="0"/>
              </a:defRPr>
            </a:lvl4pPr>
            <a:lvl5pPr indent="449263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 pitchFamily="34" charset="0"/>
              </a:defRPr>
            </a:lvl5pPr>
            <a:lvl6pPr marL="0" marR="0" indent="4500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4500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4500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4500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eaLnBrk="1" hangingPunct="1">
              <a:spcBef>
                <a:spcPts val="100"/>
              </a:spcBef>
            </a:pPr>
            <a:r>
              <a:rPr lang="ru-RU" altLang="ru-RU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>
                <a:latin typeface="Arial" pitchFamily="34" charset="0"/>
                <a:cs typeface="Arial" pitchFamily="34" charset="0"/>
              </a:rPr>
            </a:br>
            <a:r>
              <a:rPr lang="ru-RU" altLang="ru-RU">
                <a:latin typeface="Arial" pitchFamily="34" charset="0"/>
                <a:cs typeface="Arial" pitchFamily="34" charset="0"/>
              </a:rPr>
              <a:t>НА ТЕРРИТОРИИ м.р.ВОЛЖСКИЙ САМАРСКОЙ ОБЛАСТИ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41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9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38632"/>
              </p:ext>
            </p:extLst>
          </p:nvPr>
        </p:nvGraphicFramePr>
        <p:xfrm>
          <a:off x="101154" y="1447800"/>
          <a:ext cx="8927459" cy="3216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45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84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sz="1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1290" marR="97790" indent="-53975">
                        <a:lnSpc>
                          <a:spcPct val="1085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год,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00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0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476">
                <a:tc gridSpan="10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«Примыкание</a:t>
                      </a:r>
                      <a:r>
                        <a:rPr lang="ru-RU" sz="1000" b="1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5-ой  очереди  жилой застройки «Южный город» к автомобильной дороге общего пользования. Строительство автомобильных дорог с дождевой канализацией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2020-2021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65 222,49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64 761,97 / 99,29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63-1-1-3-014884-2019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 14,06,2019; 63-1-8612-19 от 27,12,2019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260">
                <a:tc gridSpan="10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«Инженерная</a:t>
                      </a:r>
                      <a:r>
                        <a:rPr lang="ru-RU" sz="1000" b="1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подготовка (электроснабжение, газоснабжение, водоснабжение и водоотведение) 7-ой очереди застройки «Южный город», расположенной по адресу: Самарская область, Волжский район, сельское поселение </a:t>
                      </a:r>
                      <a:r>
                        <a:rPr lang="ru-RU" sz="1000" b="1" i="1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Лопатино</a:t>
                      </a:r>
                      <a:r>
                        <a:rPr lang="ru-RU" sz="1000" b="1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микрорайон «Южный город»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 pitchFamily="34" charset="0"/>
                          <a:cs typeface="Arial" pitchFamily="34" charset="0"/>
                        </a:rPr>
                        <a:t>НП </a:t>
                      </a:r>
                      <a:r>
                        <a:rPr lang="ru-RU" sz="1000" baseline="0" dirty="0">
                          <a:latin typeface="Arial" pitchFamily="34" charset="0"/>
                          <a:cs typeface="Arial" pitchFamily="34" charset="0"/>
                        </a:rPr>
                        <a:t>«Жильё и городская среда»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07.2021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304 831,27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304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831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,27 / 100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63-1-1-3-024626-2019 от 13.09.2019;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63-1-1-2-015512-2020 от 30.04.2020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219200" y="845058"/>
            <a:ext cx="64255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</a:t>
            </a:r>
            <a:r>
              <a:rPr lang="en-US" sz="1200" b="1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lang="ru-RU" sz="1200" b="1" spc="-5" dirty="0">
                <a:latin typeface="Arial"/>
                <a:cs typeface="Arial"/>
              </a:rPr>
              <a:t>СТРОИТЕЛЬСТВО </a:t>
            </a:r>
            <a:r>
              <a:rPr lang="ru-RU" sz="1200" b="1" dirty="0">
                <a:latin typeface="Arial"/>
                <a:cs typeface="Arial"/>
              </a:rPr>
              <a:t>И </a:t>
            </a:r>
            <a:r>
              <a:rPr lang="ru-RU" sz="1200" b="1" spc="-5" dirty="0">
                <a:latin typeface="Arial"/>
                <a:cs typeface="Arial"/>
              </a:rPr>
              <a:t>РЕКОНСТРУКЦИЯ ОБЪЕКТОВ </a:t>
            </a:r>
            <a:r>
              <a:rPr lang="ru-RU" sz="1200" b="1" spc="-10" dirty="0">
                <a:latin typeface="Arial"/>
                <a:cs typeface="Arial"/>
              </a:rPr>
              <a:t>ИНФРАСТРУКТУРЫ  </a:t>
            </a:r>
          </a:p>
          <a:p>
            <a:pPr marL="609600" marR="5080" indent="-597535"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lang="ru-RU" sz="1200" b="1" dirty="0">
                <a:latin typeface="Arial"/>
                <a:cs typeface="Arial"/>
              </a:rPr>
              <a:t>В 2020 ГОДУ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8" name="object 690"/>
          <p:cNvSpPr txBox="1"/>
          <p:nvPr/>
        </p:nvSpPr>
        <p:spPr>
          <a:xfrm>
            <a:off x="83641" y="6031828"/>
            <a:ext cx="8804092" cy="42768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8265" rIns="0" bIns="0" rtlCol="0">
            <a:spAutoFit/>
          </a:bodyPr>
          <a:lstStyle/>
          <a:p>
            <a:r>
              <a:rPr lang="ru-RU" sz="1100" b="1" u="sng" spc="-5" dirty="0">
                <a:latin typeface="Arial"/>
                <a:cs typeface="Arial"/>
              </a:rPr>
              <a:t>Ответственный исполнитель:</a:t>
            </a:r>
          </a:p>
          <a:p>
            <a:r>
              <a:rPr lang="ru-RU" sz="1100" spc="-5" dirty="0">
                <a:latin typeface="Arial"/>
                <a:cs typeface="Arial"/>
              </a:rPr>
              <a:t>Назаров Сергей Александрович – </a:t>
            </a:r>
            <a:r>
              <a:rPr lang="ru-RU" sz="1100" spc="-5" dirty="0" err="1">
                <a:latin typeface="Arial"/>
                <a:cs typeface="Arial"/>
              </a:rPr>
              <a:t>и.о</a:t>
            </a:r>
            <a:r>
              <a:rPr lang="ru-RU" sz="1100" spc="-5" dirty="0">
                <a:latin typeface="Arial"/>
                <a:cs typeface="Arial"/>
              </a:rPr>
              <a:t>. руководителя МБУ «УГЖКХ» Волжского района тел. 8 (846) 260-33-24</a:t>
            </a:r>
            <a:r>
              <a:rPr lang="ru-RU" sz="1100" b="1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ugzhkh@yandex.ru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42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8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54567"/>
              </p:ext>
            </p:extLst>
          </p:nvPr>
        </p:nvGraphicFramePr>
        <p:xfrm>
          <a:off x="107503" y="1166040"/>
          <a:ext cx="8893931" cy="2401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9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0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45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Ввод,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мм.гг.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1290" marR="97790" indent="-53975">
                        <a:lnSpc>
                          <a:spcPct val="1085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год,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00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0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0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258">
                <a:tc gridSpan="10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 МБУК ЦКД «Тандем»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с.п.Дубовый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Умет Волжского района Самарской области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«Культура»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09.2020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Капитальный ремонт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28 161,96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28 161,96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31.01.2019г.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ГАУ СО Государственная экспертиза проектов в строительстве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9909" y="777438"/>
            <a:ext cx="642556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3.</a:t>
            </a:r>
            <a:r>
              <a:rPr lang="en-US" sz="1200" b="1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lang="ru-RU" sz="1200" b="1" spc="-5" dirty="0">
                <a:latin typeface="Arial"/>
                <a:cs typeface="Arial"/>
              </a:rPr>
              <a:t>СТРОИТЕЛЬСТВО </a:t>
            </a:r>
            <a:r>
              <a:rPr lang="ru-RU" sz="1200" b="1" dirty="0">
                <a:latin typeface="Arial"/>
                <a:cs typeface="Arial"/>
              </a:rPr>
              <a:t>И </a:t>
            </a:r>
            <a:r>
              <a:rPr lang="ru-RU" sz="1200" b="1" spc="-5" dirty="0">
                <a:latin typeface="Arial"/>
                <a:cs typeface="Arial"/>
              </a:rPr>
              <a:t>РЕКОНСТРУКЦИЯ ОБЪЕКТОВ </a:t>
            </a:r>
            <a:r>
              <a:rPr lang="ru-RU" sz="1200" b="1" spc="-10" dirty="0">
                <a:latin typeface="Arial"/>
                <a:cs typeface="Arial"/>
              </a:rPr>
              <a:t>ИНФРАСТРУКТУРЫ  </a:t>
            </a:r>
          </a:p>
          <a:p>
            <a:pPr marL="609600" marR="5080" indent="-597535">
              <a:spcBef>
                <a:spcPts val="100"/>
              </a:spcBef>
            </a:pPr>
            <a:r>
              <a:rPr lang="ru-RU" sz="1200" b="1" spc="-10" dirty="0">
                <a:latin typeface="Arial"/>
                <a:cs typeface="Arial"/>
              </a:rPr>
              <a:t>      </a:t>
            </a:r>
            <a:r>
              <a:rPr lang="ru-RU" sz="1200" b="1" dirty="0">
                <a:latin typeface="Arial"/>
                <a:cs typeface="Arial"/>
              </a:rPr>
              <a:t>В 2020 ГОДУ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ВОЛЖСКИЙ</a:t>
            </a:r>
            <a:endParaRPr lang="ru-RU" sz="1400" dirty="0">
              <a:latin typeface="Arial"/>
              <a:cs typeface="Arial"/>
            </a:endParaRPr>
          </a:p>
        </p:txBody>
      </p:sp>
      <p:graphicFrame>
        <p:nvGraphicFramePr>
          <p:cNvPr id="8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74102"/>
              </p:ext>
            </p:extLst>
          </p:nvPr>
        </p:nvGraphicFramePr>
        <p:xfrm>
          <a:off x="109694" y="4068688"/>
          <a:ext cx="8927459" cy="2160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1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54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455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4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5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504190" marR="220345" indent="-276225">
                        <a:lnSpc>
                          <a:spcPct val="706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010" marR="57150" indent="-15240">
                        <a:lnSpc>
                          <a:spcPts val="101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Отве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твенный  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000" spc="-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реализацию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103505" indent="203835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lang="ru-RU"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lang="ru-RU"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lang="ru-RU"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lang="ru-RU"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lang="ru-RU"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</a:pPr>
                      <a:r>
                        <a:rPr sz="1000" spc="-1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Ввод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000" spc="-5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7630" algn="ctr">
                        <a:lnSpc>
                          <a:spcPct val="100000"/>
                        </a:lnSpc>
                      </a:pPr>
                      <a:r>
                        <a:rPr sz="1000" spc="-5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мм.гг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000" spc="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" marR="51435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135" marR="57150" indent="635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1290" marR="97790" indent="-53975">
                        <a:lnSpc>
                          <a:spcPct val="108500"/>
                        </a:lnSpc>
                      </a:pP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sz="1000" spc="-5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год,  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4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000" spc="-2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000" spc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8110" marR="109220" indent="7620">
                        <a:lnSpc>
                          <a:spcPct val="109000"/>
                        </a:lnSpc>
                      </a:pP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sz="1000" spc="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иза  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(ПИ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/П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СД),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r>
                        <a:rPr sz="1000" spc="-2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выхода</a:t>
                      </a:r>
                      <a:endParaRPr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9065" marR="56515" indent="-73660">
                        <a:lnSpc>
                          <a:spcPct val="109000"/>
                        </a:lnSpc>
                      </a:pP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000" spc="-25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453">
                <a:tc gridSpan="9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10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 Ремонт спортивного зала, развитие школьного спортивного клуба ГБОУ ООШ с.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Яблоновый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Овраг (443522, с.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Яблоновый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Овраг , ул.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Н.Наумова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, д.86)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26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«Образование»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М.р.Волжский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07.2020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2 538,353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2 538,353 </a:t>
                      </a:r>
                      <a:r>
                        <a:rPr lang="ru-RU" sz="105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 100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04.2020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263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12.2020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Оснащение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рамках развития школьного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спортивного клуба</a:t>
                      </a:r>
                      <a:endParaRPr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bject 693"/>
          <p:cNvSpPr txBox="1"/>
          <p:nvPr/>
        </p:nvSpPr>
        <p:spPr>
          <a:xfrm>
            <a:off x="109694" y="6165304"/>
            <a:ext cx="8771066" cy="65851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b="1" u="sng" spc="-8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</a:t>
            </a:r>
            <a:r>
              <a:rPr sz="1100" b="1" u="sng" spc="490" dirty="0">
                <a:latin typeface="Arial"/>
                <a:cs typeface="Arial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тветственный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исполнитель:</a:t>
            </a:r>
            <a:endParaRPr sz="11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Харитонов Александр Юрьевич - консультант отдела реализации полномочий в образовании Администрации </a:t>
            </a:r>
            <a:r>
              <a:rPr lang="ru-RU" sz="1100" spc="-5" dirty="0" err="1">
                <a:latin typeface="Arial"/>
                <a:cs typeface="Arial"/>
              </a:rPr>
              <a:t>м.р</a:t>
            </a:r>
            <a:r>
              <a:rPr lang="ru-RU" sz="1100" spc="-5" dirty="0">
                <a:latin typeface="Arial"/>
                <a:cs typeface="Arial"/>
              </a:rPr>
              <a:t>. Волжский</a:t>
            </a:r>
          </a:p>
          <a:p>
            <a:pPr marL="12700">
              <a:lnSpc>
                <a:spcPct val="100000"/>
              </a:lnSpc>
            </a:pPr>
            <a:endParaRPr lang="ru-RU" sz="300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Т</a:t>
            </a:r>
            <a:r>
              <a:rPr sz="1100" spc="-5" dirty="0" err="1">
                <a:latin typeface="Arial"/>
                <a:cs typeface="Arial"/>
              </a:rPr>
              <a:t>ел</a:t>
            </a:r>
            <a:r>
              <a:rPr lang="ru-RU" sz="1100" spc="-5" dirty="0">
                <a:latin typeface="Arial"/>
                <a:cs typeface="Arial"/>
              </a:rPr>
              <a:t>. 8 (846) 203-77-59 (доб.234)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ovou@yandex.ru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9694" y="3501008"/>
            <a:ext cx="87630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Ростова Оксана Ивановна - начальник отдела культуры МКУ «Управление культуры, туризма и молодежной политики Администрации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м.р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 Волжский», 8 (846) 203-77-59 доб.220,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otdelkultury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volg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@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yandex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4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43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18376"/>
              </p:ext>
            </p:extLst>
          </p:nvPr>
        </p:nvGraphicFramePr>
        <p:xfrm>
          <a:off x="104466" y="1340768"/>
          <a:ext cx="8887134" cy="3614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7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3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87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1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07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16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9688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6783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02905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2203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100" spc="-5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1100" spc="-5" dirty="0">
                          <a:latin typeface="Arial" pitchFamily="34" charset="0"/>
                          <a:cs typeface="Arial" pitchFamily="34" charset="0"/>
                        </a:rPr>
                        <a:t>енован</a:t>
                      </a: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е  НП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83820" indent="0" algn="ctr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Срок 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реа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иза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algn="ct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Ввод, </a:t>
                      </a: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100" spc="-5" dirty="0" err="1">
                          <a:latin typeface="Arial" pitchFamily="34" charset="0"/>
                          <a:cs typeface="Arial" pitchFamily="34" charset="0"/>
                        </a:rPr>
                        <a:t>мм.гг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6000" indent="0" algn="ctr">
                        <a:lnSpc>
                          <a:spcPts val="1175"/>
                        </a:lnSpc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sz="1100" spc="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191770" indent="0" algn="ctr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100" spc="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ои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ьство/  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реконструкция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197485" indent="0" algn="ctr">
                        <a:lnSpc>
                          <a:spcPts val="1310"/>
                        </a:lnSpc>
                        <a:spcBef>
                          <a:spcPts val="50"/>
                        </a:spcBef>
                      </a:pP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/капитальный  ре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онт/ремонт)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7470" marR="68580" indent="-635" algn="ctr">
                        <a:lnSpc>
                          <a:spcPct val="108500"/>
                        </a:lnSpc>
                      </a:pP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Бюджет на  2020 год,</a:t>
                      </a:r>
                      <a:r>
                        <a:rPr sz="1100" spc="-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тыс.  </a:t>
                      </a:r>
                      <a:r>
                        <a:rPr sz="1100" spc="-15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100" spc="-5" dirty="0">
                          <a:latin typeface="Arial" pitchFamily="34" charset="0"/>
                          <a:cs typeface="Arial" pitchFamily="34" charset="0"/>
                        </a:rPr>
                        <a:t>Освоение</a:t>
                      </a:r>
                      <a:r>
                        <a:rPr lang="ru-RU" sz="110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5" dirty="0"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100" spc="-5" dirty="0">
                          <a:latin typeface="Arial" pitchFamily="34" charset="0"/>
                          <a:cs typeface="Arial" pitchFamily="34" charset="0"/>
                        </a:rPr>
                        <a:t>по состоянию</a:t>
                      </a:r>
                      <a:r>
                        <a:rPr lang="ru-RU" sz="11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ru-RU" sz="1100" spc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050"/>
                        </a:lnSpc>
                        <a:spcBef>
                          <a:spcPts val="105"/>
                        </a:spcBef>
                      </a:pPr>
                      <a:r>
                        <a:rPr lang="ru-RU" sz="11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31.12. 2020</a:t>
                      </a:r>
                    </a:p>
                    <a:p>
                      <a:pPr marL="72000" algn="ctr">
                        <a:lnSpc>
                          <a:spcPts val="1530"/>
                        </a:lnSpc>
                      </a:pPr>
                      <a:r>
                        <a:rPr lang="ru-RU" sz="11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(тыс. руб./%)</a:t>
                      </a: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" marR="173355" indent="0" algn="r">
                        <a:lnSpc>
                          <a:spcPct val="109000"/>
                        </a:lnSpc>
                      </a:pPr>
                      <a:r>
                        <a:rPr sz="11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Экспертиза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6000" marR="173355" indent="0" algn="r">
                        <a:lnSpc>
                          <a:spcPct val="109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(ПИР/ПСД),</a:t>
                      </a:r>
                    </a:p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дата выхода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3675" marR="111125" indent="-73660" algn="ctr">
                        <a:lnSpc>
                          <a:spcPct val="109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Гот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овно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сть  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СМР</a:t>
                      </a:r>
                      <a:r>
                        <a:rPr sz="11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764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155">
                <a:tc gridSpan="11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en-US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.Строительство детского сада  № 9 общеразвивающего вида на 300 мест с бассейном, трансформаторная подстанция, котельная, расположенные по адресу: Самарская область, Волжский район, сельское поселение Лопатино, поселок Придорожный, микрорайон «Южный город»</a:t>
                      </a:r>
                    </a:p>
                  </a:txBody>
                  <a:tcPr marL="0" marR="0" marT="444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9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«Демография»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2020 - 2021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05.2021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894,40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693,62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 / 94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02.2020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73,0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265">
                <a:tc gridSpan="11">
                  <a:txBody>
                    <a:bodyPr/>
                    <a:lstStyle/>
                    <a:p>
                      <a:pPr marL="8890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en-US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 Строительство «КОШЕЛЕВ-ПРОЕКТ» Детский сад А-16/2 на 350 мест по адресу: Самарская обл., р-н Волжский,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пгт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Смышляевка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, городское поселение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Смышляевка</a:t>
                      </a:r>
                      <a:endParaRPr lang="ru-RU" sz="1000" b="1" i="1" u="none" strike="noStrike" cap="none" spc="-5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3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«Демография»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2020-2021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12.2020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345 849,78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319 964,83 / 93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11.2019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7768">
                <a:tc gridSpan="11">
                  <a:txBody>
                    <a:bodyPr/>
                    <a:lstStyle/>
                    <a:p>
                      <a:pPr marL="825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en-US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. Строительство «КОШЕЛЕВ-ПРОЕКТ» Детский сад А-16/3 на 350 мест по адресу: Самарская обл., р-н Волжский, </a:t>
                      </a:r>
                      <a:r>
                        <a:rPr lang="ru-RU" sz="1000" b="1" i="1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пгт.Смышляевка</a:t>
                      </a:r>
                      <a:r>
                        <a:rPr lang="ru-RU" sz="1000" b="1" i="1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, городское поселение Смышляевка</a:t>
                      </a:r>
                      <a:endParaRPr sz="1000" b="1" i="1" u="none" strike="noStrike" cap="none" spc="-5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3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«Демография»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2020-2021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12.2021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317 348,86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216 553,53 /68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06.2019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80,5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07504" y="845058"/>
            <a:ext cx="8807896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597535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Arial"/>
                <a:cs typeface="Arial"/>
              </a:rPr>
              <a:t>3.</a:t>
            </a:r>
            <a:r>
              <a:rPr lang="en-US" sz="1200" b="1" dirty="0">
                <a:latin typeface="Arial"/>
                <a:cs typeface="Arial"/>
              </a:rPr>
              <a:t>1</a:t>
            </a:r>
            <a:r>
              <a:rPr lang="ru-RU" sz="1200" b="1" dirty="0">
                <a:latin typeface="Arial"/>
                <a:cs typeface="Arial"/>
              </a:rPr>
              <a:t>. </a:t>
            </a:r>
            <a:r>
              <a:rPr lang="ru-RU" sz="1200" b="1" spc="-5" dirty="0">
                <a:latin typeface="Arial"/>
                <a:cs typeface="Arial"/>
              </a:rPr>
              <a:t>СТРОИТЕЛЬСТВО </a:t>
            </a:r>
            <a:r>
              <a:rPr lang="ru-RU" sz="1200" b="1" dirty="0">
                <a:latin typeface="Arial"/>
                <a:cs typeface="Arial"/>
              </a:rPr>
              <a:t>И </a:t>
            </a:r>
            <a:r>
              <a:rPr lang="ru-RU" sz="1200" b="1" spc="-5" dirty="0">
                <a:latin typeface="Arial"/>
                <a:cs typeface="Arial"/>
              </a:rPr>
              <a:t>РЕКОНСТРУКЦИЯ ОБЪЕКТОВ </a:t>
            </a:r>
            <a:r>
              <a:rPr lang="ru-RU" sz="1200" b="1" spc="-10" dirty="0">
                <a:latin typeface="Arial"/>
                <a:cs typeface="Arial"/>
              </a:rPr>
              <a:t>ИНФРАСТРУКТУРЫ  </a:t>
            </a:r>
          </a:p>
          <a:p>
            <a:pPr marL="609600" marR="5080" indent="-597535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latin typeface="Arial"/>
                <a:cs typeface="Arial"/>
              </a:rPr>
              <a:t>В 202</a:t>
            </a:r>
            <a:r>
              <a:rPr lang="en-US" sz="1200" b="1" dirty="0">
                <a:latin typeface="Arial"/>
                <a:cs typeface="Arial"/>
              </a:rPr>
              <a:t>0 </a:t>
            </a:r>
            <a:r>
              <a:rPr lang="ru-RU" sz="1200" b="1" dirty="0">
                <a:latin typeface="Arial"/>
                <a:cs typeface="Arial"/>
              </a:rPr>
              <a:t>ГОДУ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МУНИЦИПАЛЬНОГО РАЙОНА ВОЛЖСКИЙ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8" name="object 693"/>
          <p:cNvSpPr txBox="1"/>
          <p:nvPr/>
        </p:nvSpPr>
        <p:spPr>
          <a:xfrm>
            <a:off x="94095" y="5877272"/>
            <a:ext cx="8771066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b="1" u="sng" spc="-8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</a:t>
            </a:r>
            <a:r>
              <a:rPr sz="1100" b="1" u="sng" spc="490" dirty="0">
                <a:latin typeface="Arial"/>
                <a:cs typeface="Arial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тветственный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исполнитель:</a:t>
            </a:r>
            <a:endParaRPr sz="11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Харитонов Александр Юрьевич - консультант отдела реализации полномочий в образовании Администрации </a:t>
            </a:r>
            <a:r>
              <a:rPr lang="ru-RU" sz="1100" spc="-5" dirty="0" err="1">
                <a:latin typeface="Arial"/>
                <a:cs typeface="Arial"/>
              </a:rPr>
              <a:t>м.р</a:t>
            </a:r>
            <a:r>
              <a:rPr lang="ru-RU" sz="1100" spc="-5" dirty="0">
                <a:latin typeface="Arial"/>
                <a:cs typeface="Arial"/>
              </a:rPr>
              <a:t>. Волжский</a:t>
            </a: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Т</a:t>
            </a:r>
            <a:r>
              <a:rPr sz="1100" spc="-5" dirty="0" err="1">
                <a:latin typeface="Arial"/>
                <a:cs typeface="Arial"/>
              </a:rPr>
              <a:t>ел</a:t>
            </a:r>
            <a:r>
              <a:rPr lang="ru-RU" sz="1100" spc="-5" dirty="0">
                <a:latin typeface="Arial"/>
                <a:cs typeface="Arial"/>
              </a:rPr>
              <a:t>. 8 (846) 203-77-59 (доб.234)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ovou@yandex.ru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10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44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6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47" name="object 7"/>
          <p:cNvSpPr txBox="1">
            <a:spLocks noChangeArrowheads="1"/>
          </p:cNvSpPr>
          <p:nvPr/>
        </p:nvSpPr>
        <p:spPr bwMode="auto">
          <a:xfrm>
            <a:off x="107950" y="844550"/>
            <a:ext cx="88074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609600" indent="-5969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3.</a:t>
            </a:r>
            <a:r>
              <a:rPr lang="en-US" altLang="ru-RU" sz="12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. СТРОИТЕЛЬСТВО И РЕКОНСТРУКЦИЯ ОБЪЕКТОВ ИНФРАСТРУКТУРЫ  </a:t>
            </a:r>
          </a:p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      В 2021 ГОДУ НА ТЕРРИТОРИИ МУНИЦИПАЛЬНОГО РАЙОНА  ВОЛЖСКИЙ</a:t>
            </a:r>
            <a:endParaRPr lang="ru-RU" alt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648" name="object 693"/>
          <p:cNvSpPr txBox="1">
            <a:spLocks noChangeArrowheads="1"/>
          </p:cNvSpPr>
          <p:nvPr/>
        </p:nvSpPr>
        <p:spPr bwMode="auto">
          <a:xfrm>
            <a:off x="79168" y="6093296"/>
            <a:ext cx="8902691" cy="42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8826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ru-RU" alt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alt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altLang="ru-RU" sz="1100" dirty="0">
                <a:latin typeface="Arial" pitchFamily="34" charset="0"/>
                <a:cs typeface="Arial" pitchFamily="34" charset="0"/>
              </a:rPr>
              <a:t>Назаров Сергей Александрович – </a:t>
            </a:r>
            <a:r>
              <a:rPr lang="ru-RU" altLang="ru-RU" sz="1100" dirty="0" err="1">
                <a:latin typeface="Arial" pitchFamily="34" charset="0"/>
                <a:cs typeface="Arial" pitchFamily="34" charset="0"/>
              </a:rPr>
              <a:t>и.о</a:t>
            </a:r>
            <a:r>
              <a:rPr lang="ru-RU" altLang="ru-RU" sz="1100" dirty="0">
                <a:latin typeface="Arial" pitchFamily="34" charset="0"/>
                <a:cs typeface="Arial" pitchFamily="34" charset="0"/>
              </a:rPr>
              <a:t>. руководителя МБУ «УГЖКХ» Волжского района тел.</a:t>
            </a:r>
            <a:r>
              <a:rPr lang="ru-RU" sz="1100" spc="-5" dirty="0">
                <a:latin typeface="Arial"/>
                <a:cs typeface="Arial"/>
              </a:rPr>
              <a:t> 8 (846) 260-33-24</a:t>
            </a:r>
            <a:r>
              <a:rPr lang="ru-RU" altLang="ru-RU" sz="1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ru-RU" sz="1100" dirty="0">
                <a:latin typeface="Arial" pitchFamily="34" charset="0"/>
                <a:cs typeface="Arial" pitchFamily="34" charset="0"/>
              </a:rPr>
              <a:t>ugzhkh@yandex.ru</a:t>
            </a:r>
          </a:p>
        </p:txBody>
      </p:sp>
      <p:pic>
        <p:nvPicPr>
          <p:cNvPr id="8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45</a:t>
            </a:fld>
            <a:endParaRPr lang="ru-RU" kern="0" dirty="0">
              <a:solidFill>
                <a:srgbClr val="073E87"/>
              </a:solidFill>
            </a:endParaRPr>
          </a:p>
        </p:txBody>
      </p:sp>
      <p:graphicFrame>
        <p:nvGraphicFramePr>
          <p:cNvPr id="11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313499"/>
              </p:ext>
            </p:extLst>
          </p:nvPr>
        </p:nvGraphicFramePr>
        <p:xfrm>
          <a:off x="107950" y="1338263"/>
          <a:ext cx="8886825" cy="4792172"/>
        </p:xfrm>
        <a:graphic>
          <a:graphicData uri="http://schemas.openxmlformats.org/drawingml/2006/table">
            <a:tbl>
              <a:tblPr/>
              <a:tblGrid>
                <a:gridCol w="12271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4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94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5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07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969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6838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896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Наименование  НП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444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Срок  реализации</a:t>
                      </a:r>
                    </a:p>
                  </a:txBody>
                  <a:tcPr marL="0" marR="0" marT="635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Ввод,   мм.гг.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ts val="1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Вид работ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(строительство/  реконструкция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ts val="1313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/капитальный  ремонт/ремонт)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Бюджет на  2021 год, тыс.  руб.</a:t>
                      </a:r>
                    </a:p>
                  </a:txBody>
                  <a:tcPr marL="0" marR="0" marT="25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Освоение средств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по состоянию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31.12.2021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(тыс. руб./%)</a:t>
                      </a:r>
                    </a:p>
                  </a:txBody>
                  <a:tcPr marL="0" marR="0" marT="7937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Экспертиза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(ПИР/ПСД),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дата выхода</a:t>
                      </a:r>
                    </a:p>
                  </a:txBody>
                  <a:tcPr marL="0" marR="0" marT="190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Готовность  СМР (%)</a:t>
                      </a:r>
                    </a:p>
                  </a:txBody>
                  <a:tcPr marL="0" marR="0" marT="444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7985">
                <a:tc gridSpan="11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 «Территория 7-ой очереди застройки жилого района, расположенная по адресу: Самарская область, Волжский район, сельское поселение Лопатино. Строительство автомобильных дорог с дождевой канализацией и локальным очистным сооружением» 2 этап.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35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«Жилье и городская среда»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Строительство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384 664,30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384 664,30/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63-1-1-3-014884-2019 от 14.06.2019; 63-1-8612-19 от 27.12.2019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7985">
                <a:tc gridSpan="11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 «Территория 7-ой очереди застройки жилого района, расположенная по адресу: Самарская область, Волжский район, сельское поселение Лопатино. Строительство автомобильных дорог с дождевой канализацией и локальным очистным сооружением» 5 этап.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35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«Жилье и городская среда»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Строительство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9 908,22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9 908,22/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63-1-1-3-014884-2019 от 14.06.2019; 63-1-8612-19 от 27.12.2019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7985">
                <a:tc gridSpan="11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 Завершено строительство объекта капитального строительства: «Инженерная подготовка (электроснабжение, газоснабжение, водоснабжение и водоотведение) 7-ой очереди застройки «Южный город», расположенной по адресу: Самарская область, Волжский район, сельское поселение Лопатино, микрорайон «Южный город»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6014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«Жилье и городская среда»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Строительство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10 162,61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1 541,25 / 15,2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63-1-1-3-024626-2019 от 13.09.2019; 63-1-1-2-015512-2020 от 30.04.2020; 63-1-1-2-038929-2021 16.07.2021; 63-1-1-2-062334-2021 от 22.10.2021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95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4281"/>
              </p:ext>
            </p:extLst>
          </p:nvPr>
        </p:nvGraphicFramePr>
        <p:xfrm>
          <a:off x="149225" y="1292225"/>
          <a:ext cx="8886825" cy="4348599"/>
        </p:xfrm>
        <a:graphic>
          <a:graphicData uri="http://schemas.openxmlformats.org/drawingml/2006/table">
            <a:tbl>
              <a:tblPr/>
              <a:tblGrid>
                <a:gridCol w="12271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4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94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5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07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969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6838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Наименование  НП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444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Срок  реализации</a:t>
                      </a:r>
                    </a:p>
                  </a:txBody>
                  <a:tcPr marL="0" marR="0" marT="635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Ввод, </a:t>
                      </a:r>
                      <a:r>
                        <a:rPr kumimoji="0" lang="ru-RU" alt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мм.гг</a:t>
                      </a: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ts val="1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Вид работ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(строительство/  реконструкция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ts val="1313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/капитальный  ремонт/ремонт)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Бюджет на  2021 год, тыс.  руб.</a:t>
                      </a:r>
                    </a:p>
                  </a:txBody>
                  <a:tcPr marL="0" marR="0" marT="25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Освоение средств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по состоянию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31.12.2021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(тыс. руб./%)</a:t>
                      </a:r>
                    </a:p>
                  </a:txBody>
                  <a:tcPr marL="0" marR="0" marT="7937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Экспертиза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(ПИР/ПСД),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дата выхода</a:t>
                      </a:r>
                    </a:p>
                  </a:txBody>
                  <a:tcPr marL="0" marR="0" marT="190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Готовность  СМР (%)</a:t>
                      </a:r>
                    </a:p>
                  </a:txBody>
                  <a:tcPr marL="0" marR="0" marT="444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525">
                <a:tc gridSpan="11"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 Завершено строительство объекта капитального строительства: «Детский сад № 9 общеразвивающего вида на 300 мест с бассейном, трансформаторная подстанция, котельная, расположенные по адресу: Самарская область, Волжский район, сельское поселение Лопатино, поселок Придорожный, микрорайон «Южный город»</a:t>
                      </a:r>
                    </a:p>
                  </a:txBody>
                  <a:tcPr marL="0" marR="0" marT="444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«Демография»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2020-2021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09.2021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Строительство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193 726,23213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193 726,23213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63-1-1-3-033933-19 от 29.11.2019; 63-1-8817-20 от 11.02.2020; 63-1-1-2-061501-2020 от 30.11.2020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889">
                <a:tc gridSpan="11"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5.</a:t>
                      </a:r>
                      <a:r>
                        <a:rPr kumimoji="0" lang="ru-RU" altLang="ru-RU" sz="1000" b="1" i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Завершено </a:t>
                      </a:r>
                      <a:r>
                        <a:rPr kumimoji="0" lang="ru-RU" altLang="ru-RU" sz="1000" b="1" i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строительство «КОШЕЛЕВ-ПРОЕКТ» Детский сад А-16/2 на 350 мест по адресу: Самарская обл., р-н Волжский, </a:t>
                      </a:r>
                      <a:r>
                        <a:rPr kumimoji="0" lang="ru-RU" altLang="ru-RU" sz="1000" b="1" i="1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пгт</a:t>
                      </a:r>
                      <a:r>
                        <a:rPr kumimoji="0" lang="ru-RU" altLang="ru-RU" sz="1000" b="1" i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. Смышляевка, городское поселение Смышляевка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6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«Демография»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2020-2021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12.2020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77 569,33144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77 569,33144 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11.2019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175">
                <a:tc gridSpan="11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 Завершено строительство объекта капитального строительства: «КОШЕЛЕВ-ПРОЕКТ» Детский сад А-16/3 на 350 мест по адресу: Самарская обл., р-н Волжский, </a:t>
                      </a:r>
                      <a:r>
                        <a:rPr kumimoji="0" lang="ru-RU" altLang="ru-RU" sz="1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пгт</a:t>
                      </a:r>
                      <a:r>
                        <a:rPr kumimoji="0" lang="ru-RU" alt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 Смышляевка, городское поселение Смышляевка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40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«Демография»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2020-2021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08.2021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Строительство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139 033,05260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139 033,05260 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63-1-1-3-006550-2019 от 25.03.2019; 63-1-7563-19 от 20.06.2019; 63-1-1-2-058562-2020 от 18.11.2020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9701" name="object 7"/>
          <p:cNvSpPr txBox="1">
            <a:spLocks noChangeArrowheads="1"/>
          </p:cNvSpPr>
          <p:nvPr/>
        </p:nvSpPr>
        <p:spPr bwMode="auto">
          <a:xfrm>
            <a:off x="107950" y="844550"/>
            <a:ext cx="88074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609600" indent="-5969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3.</a:t>
            </a:r>
            <a:r>
              <a:rPr lang="en-US" altLang="ru-RU" sz="12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. СТРОИТЕЛЬСТВО И РЕКОНСТРУКЦИЯ ОБЪЕКТОВ ИНФРАСТРУКТУРЫ  </a:t>
            </a:r>
          </a:p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В 2021 ГОДУ НА ТЕРРИТОРИИ МУНИЦИПАЛЬНОГО РАЙОНА ВОЛЖСКИЙ</a:t>
            </a:r>
            <a:endParaRPr lang="ru-RU" alt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702" name="object 693"/>
          <p:cNvSpPr txBox="1">
            <a:spLocks noChangeArrowheads="1"/>
          </p:cNvSpPr>
          <p:nvPr/>
        </p:nvSpPr>
        <p:spPr bwMode="auto">
          <a:xfrm>
            <a:off x="144463" y="5980113"/>
            <a:ext cx="87709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826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ru-RU" alt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altLang="ru-RU" sz="1100" u="sng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1100" dirty="0">
                <a:latin typeface="Arial" pitchFamily="34" charset="0"/>
                <a:cs typeface="Arial" pitchFamily="34" charset="0"/>
              </a:rPr>
              <a:t>Харитонов Александр Юрьевич - консультант отдела реализации полномочий в образовании Администрации </a:t>
            </a:r>
            <a:r>
              <a:rPr lang="ru-RU" altLang="ru-RU" sz="1100" dirty="0" err="1">
                <a:latin typeface="Arial" pitchFamily="34" charset="0"/>
                <a:cs typeface="Arial" pitchFamily="34" charset="0"/>
              </a:rPr>
              <a:t>м.р</a:t>
            </a:r>
            <a:r>
              <a:rPr lang="ru-RU" altLang="ru-RU" sz="1100" dirty="0">
                <a:latin typeface="Arial" pitchFamily="34" charset="0"/>
                <a:cs typeface="Arial" pitchFamily="34" charset="0"/>
              </a:rPr>
              <a:t>. Волжский</a:t>
            </a:r>
          </a:p>
          <a:p>
            <a:r>
              <a:rPr lang="ru-RU" altLang="ru-RU" sz="1100" dirty="0">
                <a:latin typeface="Arial" pitchFamily="34" charset="0"/>
                <a:cs typeface="Arial" pitchFamily="34" charset="0"/>
              </a:rPr>
              <a:t>Тел. 8 (846) 203-77-59 (доб.234),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ru-RU" sz="1100" dirty="0">
                <a:latin typeface="Arial" pitchFamily="34" charset="0"/>
                <a:cs typeface="Arial" pitchFamily="34" charset="0"/>
              </a:rPr>
              <a:t>ovou@yandex.ru</a:t>
            </a:r>
            <a:endParaRPr lang="ru-RU" alt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46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3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4" name="object 5"/>
          <p:cNvSpPr txBox="1">
            <a:spLocks noChangeArrowheads="1"/>
          </p:cNvSpPr>
          <p:nvPr/>
        </p:nvSpPr>
        <p:spPr bwMode="auto">
          <a:xfrm>
            <a:off x="1493838" y="822325"/>
            <a:ext cx="6426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609600" indent="-5969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altLang="ru-RU" sz="1200" b="1">
                <a:latin typeface="Arial" pitchFamily="34" charset="0"/>
                <a:cs typeface="Arial" pitchFamily="34" charset="0"/>
              </a:rPr>
              <a:t>3.2. СТРОИТЕЛЬСТВО И РЕКОНСТРУКЦИЯ ОБЪЕКТОВ ИНФРАСТРУКТУРЫ  </a:t>
            </a:r>
          </a:p>
          <a:p>
            <a:pPr eaLnBrk="1" hangingPunct="1">
              <a:spcBef>
                <a:spcPts val="100"/>
              </a:spcBef>
            </a:pPr>
            <a:r>
              <a:rPr lang="ru-RU" altLang="ru-RU" sz="1200" b="1">
                <a:latin typeface="Arial" pitchFamily="34" charset="0"/>
                <a:cs typeface="Arial" pitchFamily="34" charset="0"/>
              </a:rPr>
              <a:t>      В 2021 ГОДУ НА ТЕРРИТОРИИ МУНИЦИПАЛЬНОГО РАЙОНА  ВОЛЖСКИЙ</a:t>
            </a:r>
            <a:endParaRPr lang="ru-RU" alt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25" name="object 7"/>
          <p:cNvSpPr>
            <a:spLocks noGrp="1"/>
          </p:cNvSpPr>
          <p:nvPr>
            <p:ph type="title"/>
          </p:nvPr>
        </p:nvSpPr>
        <p:spPr>
          <a:xfrm>
            <a:off x="1600200" y="123825"/>
            <a:ext cx="5930900" cy="503238"/>
          </a:xfrm>
        </p:spPr>
        <p:txBody>
          <a:bodyPr tIns="12065">
            <a:spAutoFit/>
          </a:bodyPr>
          <a:lstStyle/>
          <a:p>
            <a:pPr indent="0" eaLnBrk="1" hangingPunct="1">
              <a:spcBef>
                <a:spcPts val="100"/>
              </a:spcBef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ВВОД ОБЪЕКТОВ ИНФРАСТРУКТУРЫ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НА ТЕРРИТОРИИ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м.р.ВОЛЖСКИЙ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САМАРСКОЙ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840" y="5899844"/>
            <a:ext cx="87630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Ростова Оксана Ивановна - начальник отдела культуры МКУ «Управление культуры, туризма и молодежной политики Администрации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м.р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 Волжский», 8 (846) 203-77-59 доб.220,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otdelkultury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volg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@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yandex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47</a:t>
            </a:fld>
            <a:endParaRPr lang="ru-RU" kern="0" dirty="0">
              <a:solidFill>
                <a:srgbClr val="073E87"/>
              </a:solidFill>
            </a:endParaRPr>
          </a:p>
        </p:txBody>
      </p:sp>
      <p:graphicFrame>
        <p:nvGraphicFramePr>
          <p:cNvPr id="10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02660"/>
              </p:ext>
            </p:extLst>
          </p:nvPr>
        </p:nvGraphicFramePr>
        <p:xfrm>
          <a:off x="79375" y="1258889"/>
          <a:ext cx="8928100" cy="3339504"/>
        </p:xfrm>
        <a:graphic>
          <a:graphicData uri="http://schemas.openxmlformats.org/drawingml/2006/table">
            <a:tbl>
              <a:tblPr/>
              <a:tblGrid>
                <a:gridCol w="1252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4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91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1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37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56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88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2236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551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16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23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Наименование  НП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**</a:t>
                      </a:r>
                    </a:p>
                  </a:txBody>
                  <a:tcPr marL="0" marR="0" marT="19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13"/>
                        </a:lnSpc>
                        <a:spcBef>
                          <a:spcPts val="9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Ответственный  за реализацию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Срок  реализации</a:t>
                      </a:r>
                    </a:p>
                  </a:txBody>
                  <a:tcPr marL="0" marR="0" marT="63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Ввод, 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мм.гг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Вид работ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(строительство/  реконструкция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13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/капитальный  ремонт/ремонт)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Бюджет на  2021 год,</a:t>
                      </a:r>
                      <a:endParaRPr kumimoji="0" lang="en-US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 тыс. руб.</a:t>
                      </a:r>
                    </a:p>
                  </a:txBody>
                  <a:tcPr marL="0" marR="0" marT="25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Освоение средств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по состоянию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31.12.2021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(тыс. руб./%)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Экспертиза  (ПИР/ПСД),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дата выхода</a:t>
                      </a:r>
                    </a:p>
                  </a:txBody>
                  <a:tcPr marL="0" marR="0" marT="190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Готовность  СМР (%)</a:t>
                      </a:r>
                    </a:p>
                  </a:txBody>
                  <a:tcPr marL="0" marR="0" marT="444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508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9185">
                <a:tc gridSpan="10">
                  <a:txBody>
                    <a:bodyPr/>
                    <a:lstStyle/>
                    <a:p>
                      <a:pPr marL="936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7. МБУК ЦКД «Колос» </a:t>
                      </a:r>
                      <a:r>
                        <a:rPr kumimoji="0" lang="ru-RU" altLang="ru-RU" sz="1000" b="1" i="1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с.п</a:t>
                      </a:r>
                      <a:r>
                        <a:rPr kumimoji="0" lang="ru-RU" altLang="ru-RU" sz="1000" b="1" i="1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. Сухая Вязовка Волжского района Самарской области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0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«Культура»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41400" algn="l"/>
                        </a:tabLst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Муниципальный район Волжский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13.10.2021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Капитальный ремонт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19 280,53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19 280,53/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63-1-7147-19 от 25.01.2019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549">
                <a:tc gridSpan="10"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5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8. МБУК ЦКД «Юность» </a:t>
                      </a:r>
                      <a:r>
                        <a:rPr kumimoji="0" lang="ru-RU" altLang="ru-RU" sz="105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с.п</a:t>
                      </a:r>
                      <a:r>
                        <a:rPr kumimoji="0" lang="ru-RU" altLang="ru-RU" sz="105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 Подъем Михайловка Волжского района Самарской области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40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НП «Культура»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41400" algn="l"/>
                        </a:tabLst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Муниципальный район Волжский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15.10.2021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Капитальный ремонт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22 602,58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22 602,58 </a:t>
                      </a: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63-1-7215-19 от 06.02.2019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2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hape 432"/>
          <p:cNvSpPr>
            <a:spLocks noGrp="1"/>
          </p:cNvSpPr>
          <p:nvPr>
            <p:ph type="title"/>
          </p:nvPr>
        </p:nvSpPr>
        <p:spPr>
          <a:xfrm>
            <a:off x="250825" y="20638"/>
            <a:ext cx="8388350" cy="763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43" name="Shape 434"/>
          <p:cNvSpPr>
            <a:spLocks noChangeArrowheads="1"/>
          </p:cNvSpPr>
          <p:nvPr/>
        </p:nvSpPr>
        <p:spPr bwMode="auto">
          <a:xfrm>
            <a:off x="1168400" y="908050"/>
            <a:ext cx="9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eaLnBrk="1"/>
            <a:endParaRPr lang="ru-RU" altLang="ru-RU"/>
          </a:p>
        </p:txBody>
      </p:sp>
      <p:sp>
        <p:nvSpPr>
          <p:cNvPr id="61444" name="Shape 435"/>
          <p:cNvSpPr>
            <a:spLocks noChangeArrowheads="1"/>
          </p:cNvSpPr>
          <p:nvPr/>
        </p:nvSpPr>
        <p:spPr bwMode="auto">
          <a:xfrm>
            <a:off x="684213" y="66675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600" b="1">
                <a:solidFill>
                  <a:srgbClr val="FFFFFF"/>
                </a:solidFill>
              </a:rPr>
              <a:t>ФИНАНСОВОЕ ОБЕСПЕЧЕНИЕ НА РЕАЛИЗАЦИЮ </a:t>
            </a:r>
          </a:p>
          <a:p>
            <a:pPr algn="ctr" eaLnBrk="1"/>
            <a:r>
              <a:rPr lang="ru-RU" altLang="ru-RU" sz="1600" b="1">
                <a:solidFill>
                  <a:srgbClr val="FFFFFF"/>
                </a:solidFill>
              </a:rPr>
              <a:t>НАЦИОНАЛЬНЫХ ПРОЕКТОВ В МО</a:t>
            </a:r>
          </a:p>
        </p:txBody>
      </p:sp>
      <p:sp>
        <p:nvSpPr>
          <p:cNvPr id="61495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6935FED3-0ACA-4143-A973-4C028410B348}" type="slidenum">
              <a:rPr lang="ru-RU" altLang="ru-RU" sz="1000">
                <a:solidFill>
                  <a:srgbClr val="073E87"/>
                </a:solidFill>
              </a:rPr>
              <a:pPr algn="ctr" eaLnBrk="1"/>
              <a:t>48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61496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4"/>
          <p:cNvSpPr txBox="1"/>
          <p:nvPr/>
        </p:nvSpPr>
        <p:spPr>
          <a:xfrm>
            <a:off x="1763688" y="764704"/>
            <a:ext cx="593661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4. </a:t>
            </a:r>
            <a:r>
              <a:rPr sz="1200" b="1" spc="-10" dirty="0">
                <a:latin typeface="Arial"/>
                <a:cs typeface="Arial"/>
              </a:rPr>
              <a:t>ФИНАНСОВОЕ </a:t>
            </a:r>
            <a:r>
              <a:rPr sz="1200" b="1" spc="-5" dirty="0">
                <a:latin typeface="Arial"/>
                <a:cs typeface="Arial"/>
              </a:rPr>
              <a:t>ОБЕСПЕЧЕНИЕ </a:t>
            </a:r>
            <a:r>
              <a:rPr sz="1200" b="1" spc="-10" dirty="0">
                <a:latin typeface="Arial"/>
                <a:cs typeface="Arial"/>
              </a:rPr>
              <a:t>РЕАЛИЗАЦИИ НАЦИОНАЛЬНЫХ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ПРОЕКТОВ</a:t>
            </a:r>
            <a:endParaRPr sz="12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"/>
              </a:spcBef>
            </a:pP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lang="ru-RU" sz="1200" b="1" spc="-5" dirty="0">
                <a:latin typeface="Arial"/>
                <a:cs typeface="Arial"/>
              </a:rPr>
              <a:t>20</a:t>
            </a:r>
            <a:r>
              <a:rPr sz="1200" b="1" spc="-5" dirty="0">
                <a:latin typeface="Arial"/>
                <a:cs typeface="Arial"/>
              </a:rPr>
              <a:t>-202</a:t>
            </a:r>
            <a:r>
              <a:rPr lang="ru-RU" sz="1200" b="1" spc="-5" dirty="0">
                <a:latin typeface="Arial"/>
                <a:cs typeface="Arial"/>
              </a:rPr>
              <a:t>1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ГОДАХ </a:t>
            </a:r>
            <a:r>
              <a:rPr sz="1200" b="1" spc="-5" dirty="0">
                <a:latin typeface="Arial"/>
                <a:cs typeface="Arial"/>
              </a:rPr>
              <a:t>НА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м.р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 Волжский Самарской области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12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64094"/>
              </p:ext>
            </p:extLst>
          </p:nvPr>
        </p:nvGraphicFramePr>
        <p:xfrm>
          <a:off x="100020" y="1268760"/>
          <a:ext cx="8855999" cy="3934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02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55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94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94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01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62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94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582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0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4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5100" marR="157480" indent="127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Средства  фе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ера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ьно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бюджета,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4139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план (тыс.</a:t>
                      </a:r>
                      <a:r>
                        <a:rPr sz="1000" spc="-6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254635" indent="0" algn="ctr">
                        <a:lnSpc>
                          <a:spcPct val="100000"/>
                        </a:lnSpc>
                        <a:tabLst>
                          <a:tab pos="88900" algn="l"/>
                          <a:tab pos="990600" algn="l"/>
                          <a:tab pos="1077913" algn="l"/>
                        </a:tabLst>
                      </a:pP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Средства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sz="1000" dirty="0" err="1"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sz="1000" dirty="0" err="1">
                          <a:latin typeface="Arial" pitchFamily="34" charset="0"/>
                          <a:cs typeface="Arial" pitchFamily="34" charset="0"/>
                        </a:rPr>
                        <a:t>стно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000" dirty="0" err="1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бюджета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(тыс.</a:t>
                      </a:r>
                      <a:r>
                        <a:rPr sz="1000" spc="-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/  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6854" marR="226695" indent="20955" algn="just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Средства  местного  бюджета,  план</a:t>
                      </a:r>
                      <a:r>
                        <a:rPr sz="1000" spc="-7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(тыс.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02870" algn="just">
                        <a:lnSpc>
                          <a:spcPct val="100000"/>
                        </a:lnSpc>
                      </a:pP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/ факт</a:t>
                      </a:r>
                      <a:r>
                        <a:rPr sz="1000" spc="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3189" marR="1123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Вне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ж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етн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ые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источники,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r>
                        <a:rPr sz="1000" spc="-8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(тыс.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/ факт</a:t>
                      </a:r>
                      <a:r>
                        <a:rPr sz="1000" spc="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29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4620" marR="128270" indent="9144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План,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5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27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Кассовое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исполнение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остоянию</a:t>
                      </a:r>
                      <a:r>
                        <a:rPr sz="10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664"/>
                        </a:lnSpc>
                        <a:tabLst>
                          <a:tab pos="771525" algn="l"/>
                        </a:tabLst>
                      </a:pPr>
                      <a:r>
                        <a:rPr lang="ru-RU" sz="14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31.12.2020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тыс.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руб./</a:t>
                      </a:r>
                      <a:r>
                        <a:rPr sz="10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862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771">
                <a:tc gridSpan="8">
                  <a:txBody>
                    <a:bodyPr/>
                    <a:lstStyle/>
                    <a:p>
                      <a:pPr marL="126364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1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r>
                        <a:rPr lang="ru-RU" sz="1100" b="1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6">
                <a:tc rowSpan="3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(РП «Жилье»)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1 416 267,19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1 365 780,93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/96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1 067 649,3 / 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312 250,15 / 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36 367,74 /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(РП «Формирование комфортной городской среды»)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78 303,77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78 303,77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63 974,18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414,4 / 100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3 915,19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(РП «Обеспечение устойчивого сокращения непригодного для проживания жилищного фонда»)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540,92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64 790,03 / 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5 602,5 / 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11 442,51 / 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53 495,91 / 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Культура»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28 161,96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28 161,96 / 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17 390,00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 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9 363,85 / 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1 408,1 /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«Образование»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2 538,35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2 538,35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  <a:sym typeface="Arial"/>
                        </a:rPr>
                        <a:t>/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1 414,225 /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761,506 /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362,62 /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latin typeface="Arial" pitchFamily="34" charset="0"/>
                          <a:cs typeface="Arial" pitchFamily="34" charset="0"/>
                        </a:rPr>
                        <a:t>НП «Демография»</a:t>
                      </a:r>
                      <a:endParaRPr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821 093,03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  <a:sym typeface="Arial"/>
                        </a:rPr>
                        <a:t>685 211,98 /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  <a:sym typeface="Arial"/>
                        </a:rPr>
                        <a:t>422 922,37 / 100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357 116,01 /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41 054,65 /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840" y="5899844"/>
            <a:ext cx="87630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Лимонов Константин Владимирович – руководитель МКУ «Финансового управления Администрации муниципального района Волжский Самарской области», 8 (846)  260-33-05, </a:t>
            </a:r>
            <a:r>
              <a:rPr lang="ru-RU" sz="1100" kern="0" spc="-5" dirty="0">
                <a:solidFill>
                  <a:prstClr val="black"/>
                </a:solidFill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cs typeface="Arial" pitchFamily="34" charset="0"/>
              </a:rPr>
              <a:t>: </a:t>
            </a:r>
            <a:r>
              <a:rPr lang="en-US" sz="1100" kern="0" spc="-5" dirty="0">
                <a:solidFill>
                  <a:prstClr val="black"/>
                </a:solidFill>
                <a:cs typeface="Arial" pitchFamily="34" charset="0"/>
              </a:rPr>
              <a:t>finup@v-adm63.ru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432"/>
          <p:cNvSpPr>
            <a:spLocks noGrp="1"/>
          </p:cNvSpPr>
          <p:nvPr>
            <p:ph type="title"/>
          </p:nvPr>
        </p:nvSpPr>
        <p:spPr>
          <a:xfrm>
            <a:off x="250825" y="20638"/>
            <a:ext cx="8388350" cy="763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2467" name="Shape 434"/>
          <p:cNvSpPr>
            <a:spLocks noChangeArrowheads="1"/>
          </p:cNvSpPr>
          <p:nvPr/>
        </p:nvSpPr>
        <p:spPr bwMode="auto">
          <a:xfrm>
            <a:off x="1168400" y="908050"/>
            <a:ext cx="92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eaLnBrk="1"/>
            <a:endParaRPr lang="ru-RU" altLang="ru-RU"/>
          </a:p>
        </p:txBody>
      </p:sp>
      <p:sp>
        <p:nvSpPr>
          <p:cNvPr id="62468" name="Shape 435"/>
          <p:cNvSpPr>
            <a:spLocks noChangeArrowheads="1"/>
          </p:cNvSpPr>
          <p:nvPr/>
        </p:nvSpPr>
        <p:spPr bwMode="auto">
          <a:xfrm>
            <a:off x="684213" y="66675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ru-RU" altLang="ru-RU" sz="1600" b="1">
                <a:solidFill>
                  <a:srgbClr val="FFFFFF"/>
                </a:solidFill>
              </a:rPr>
              <a:t>ФИНАНСОВОЕ ОБЕСПЕЧЕНИЕ НА РЕАЛИЗАЦИЮ </a:t>
            </a:r>
          </a:p>
          <a:p>
            <a:pPr algn="ctr" eaLnBrk="1"/>
            <a:r>
              <a:rPr lang="ru-RU" altLang="ru-RU" sz="1600" b="1">
                <a:solidFill>
                  <a:srgbClr val="FFFFFF"/>
                </a:solidFill>
              </a:rPr>
              <a:t>НАЦИОНАЛЬНЫХ ПРОЕКТОВ В МО</a:t>
            </a:r>
          </a:p>
        </p:txBody>
      </p:sp>
      <p:sp>
        <p:nvSpPr>
          <p:cNvPr id="62519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BA545A3-073B-4AC9-BC43-3A13112C5DD0}" type="slidenum">
              <a:rPr lang="ru-RU" altLang="ru-RU" sz="1000">
                <a:solidFill>
                  <a:srgbClr val="073E87"/>
                </a:solidFill>
              </a:rPr>
              <a:pPr algn="ctr" eaLnBrk="1"/>
              <a:t>49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62520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4"/>
          <p:cNvSpPr txBox="1"/>
          <p:nvPr/>
        </p:nvSpPr>
        <p:spPr>
          <a:xfrm>
            <a:off x="1763688" y="764704"/>
            <a:ext cx="593661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4. </a:t>
            </a:r>
            <a:r>
              <a:rPr sz="1200" b="1" spc="-10" dirty="0">
                <a:latin typeface="Arial"/>
                <a:cs typeface="Arial"/>
              </a:rPr>
              <a:t>ФИНАНСОВОЕ </a:t>
            </a:r>
            <a:r>
              <a:rPr sz="1200" b="1" spc="-5" dirty="0">
                <a:latin typeface="Arial"/>
                <a:cs typeface="Arial"/>
              </a:rPr>
              <a:t>ОБЕСПЕЧЕНИЕ </a:t>
            </a:r>
            <a:r>
              <a:rPr sz="1200" b="1" spc="-10" dirty="0">
                <a:latin typeface="Arial"/>
                <a:cs typeface="Arial"/>
              </a:rPr>
              <a:t>РЕАЛИЗАЦИИ НАЦИОНАЛЬНЫХ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ПРОЕКТОВ</a:t>
            </a:r>
            <a:endParaRPr sz="12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"/>
              </a:spcBef>
            </a:pP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lang="ru-RU" sz="1200" b="1" spc="-5" dirty="0">
                <a:latin typeface="Arial"/>
                <a:cs typeface="Arial"/>
              </a:rPr>
              <a:t>20</a:t>
            </a:r>
            <a:r>
              <a:rPr sz="1200" b="1" spc="-5" dirty="0">
                <a:latin typeface="Arial"/>
                <a:cs typeface="Arial"/>
              </a:rPr>
              <a:t>-202</a:t>
            </a:r>
            <a:r>
              <a:rPr lang="ru-RU" sz="1200" b="1" spc="-5" dirty="0">
                <a:latin typeface="Arial"/>
                <a:cs typeface="Arial"/>
              </a:rPr>
              <a:t>1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ГОДАХ </a:t>
            </a:r>
            <a:r>
              <a:rPr sz="1200" b="1" spc="-5" dirty="0">
                <a:latin typeface="Arial"/>
                <a:cs typeface="Arial"/>
              </a:rPr>
              <a:t>НА</a:t>
            </a:r>
            <a:r>
              <a:rPr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ТЕРРИТОРИИ </a:t>
            </a:r>
            <a:r>
              <a:rPr lang="ru-RU" sz="1200" b="1" spc="-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м.р</a:t>
            </a:r>
            <a:r>
              <a:rPr lang="ru-RU" sz="12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 Волжский Самарской области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12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44731"/>
              </p:ext>
            </p:extLst>
          </p:nvPr>
        </p:nvGraphicFramePr>
        <p:xfrm>
          <a:off x="100020" y="1268760"/>
          <a:ext cx="8855999" cy="4578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02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2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27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94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01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62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94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582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sz="10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4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65100" marR="157480" indent="127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Средства  фе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ера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ьно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о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бюджета,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11760" marR="104139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план (тыс.</a:t>
                      </a:r>
                      <a:r>
                        <a:rPr sz="1000" spc="-6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900" marR="254635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Средства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областного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бюджета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,</a:t>
                      </a:r>
                    </a:p>
                    <a:p>
                      <a:pPr marL="88900" marR="107314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план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(</a:t>
                      </a: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тыс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. </a:t>
                      </a: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руб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.)</a:t>
                      </a: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/  </a:t>
                      </a: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факт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(%)</a:t>
                      </a:r>
                    </a:p>
                  </a:txBody>
                  <a:tcPr marL="0" marR="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36854" marR="226695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Средства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 местного  бюджета,  план (тыс.</a:t>
                      </a:r>
                    </a:p>
                    <a:p>
                      <a:pPr marL="10287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sz="1000" b="0" i="0" u="none" strike="noStrike" cap="none" spc="-5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руб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.)</a:t>
                      </a:r>
                      <a:r>
                        <a:rPr lang="ru-RU"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sz="1000" b="0" i="0" u="none" strike="noStrike" cap="none" spc="-5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/ факт (%)</a:t>
                      </a:r>
                    </a:p>
                  </a:txBody>
                  <a:tcPr marL="0" marR="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3189" marR="1123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Вне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sz="1000" spc="5" dirty="0">
                          <a:latin typeface="Arial" pitchFamily="34" charset="0"/>
                          <a:cs typeface="Arial" pitchFamily="34" charset="0"/>
                        </a:rPr>
                        <a:t>ж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етн</a:t>
                      </a:r>
                      <a:r>
                        <a:rPr sz="1000" dirty="0">
                          <a:latin typeface="Arial" pitchFamily="34" charset="0"/>
                          <a:cs typeface="Arial" pitchFamily="34" charset="0"/>
                        </a:rPr>
                        <a:t>ые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источники,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r>
                        <a:rPr sz="1000" spc="-8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(тыс.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10" dirty="0" err="1"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/ факт</a:t>
                      </a:r>
                      <a:r>
                        <a:rPr sz="1000" spc="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29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34620" marR="128270" indent="9144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План, 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тыс.</a:t>
                      </a:r>
                      <a:r>
                        <a:rPr sz="1000" spc="-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5" dirty="0"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27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Кассовое 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исполнение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00" spc="-5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остоянию</a:t>
                      </a:r>
                      <a:r>
                        <a:rPr sz="100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ts val="1664"/>
                        </a:lnSpc>
                        <a:tabLst>
                          <a:tab pos="771525" algn="l"/>
                        </a:tabLst>
                      </a:pPr>
                      <a:r>
                        <a:rPr lang="ru-RU" sz="14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31.12.2021 </a:t>
                      </a:r>
                      <a:r>
                        <a:rPr sz="1000" spc="-5" dirty="0" err="1">
                          <a:latin typeface="Arial" pitchFamily="34" charset="0"/>
                          <a:cs typeface="Arial" pitchFamily="34" charset="0"/>
                        </a:rPr>
                        <a:t>тыс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sz="1000" spc="-10" dirty="0">
                          <a:latin typeface="Arial" pitchFamily="34" charset="0"/>
                          <a:cs typeface="Arial" pitchFamily="34" charset="0"/>
                        </a:rPr>
                        <a:t>руб./</a:t>
                      </a:r>
                      <a:r>
                        <a:rPr sz="1000" spc="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000" spc="-5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862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771">
                <a:tc gridSpan="8">
                  <a:txBody>
                    <a:bodyPr/>
                    <a:lstStyle/>
                    <a:p>
                      <a:pPr marL="126364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1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r>
                        <a:rPr lang="ru-RU" sz="1100" b="1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spc="-5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6">
                <a:tc rowSpan="3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(РП «Жилье»)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346 515,97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328 788,14/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94,9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271 367,18/99,9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747,38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/75,5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3 401,41 / 94,9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(РП «Формирование комфортной городской среды»)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73 882,81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882,81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362,26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9 826,41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3 694,14 / 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«Жилье и городская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lang="ru-RU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(РП «Обеспечение устойчивого сокращения непригодного для проживания жилищного фонда»)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426 197,18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212 184,06/ 49,8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18 267,97 / 99,2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20 879,29 /99,6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387 049,92/ 44,8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6">
                <a:tc row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Культура» </a:t>
                      </a:r>
                    </a:p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(РП «Культурная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среда»)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42 305,9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42 305,9/ 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25 862,82 /100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926,13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516,95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Культура» </a:t>
                      </a:r>
                    </a:p>
                    <a:p>
                      <a:pPr marL="3600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(ФП «Творческие люди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»)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252,56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252,56 /100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164,17 /100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88,39 / 100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НП «Демография» </a:t>
                      </a:r>
                    </a:p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(РП «Содействие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baseline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занятости женщин-создание </a:t>
                      </a: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условий дошкольного образования для детей в возрасте до трех лет»)</a:t>
                      </a:r>
                      <a:endParaRPr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410 328,62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  <a:sym typeface="Arial"/>
                        </a:rPr>
                        <a:t>410 328,62/100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  <a:sym typeface="Arial"/>
                        </a:rPr>
                        <a:t>120 877,05 /100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271 952,02/100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17 499,54/100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840" y="5899844"/>
            <a:ext cx="87630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>
                <a:latin typeface="Arial" pitchFamily="34" charset="0"/>
                <a:cs typeface="Arial" pitchFamily="34" charset="0"/>
              </a:rPr>
              <a:t>Ответственный исполнитель:</a:t>
            </a:r>
            <a:endParaRPr lang="ru-RU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Лимонов Константин Владимирович – руководитель МКУ «Финансового управления Администрации муниципального района Волжский Самарской области», 8 (846)  260-33-05, </a:t>
            </a:r>
            <a:r>
              <a:rPr lang="ru-RU" sz="1100" kern="0" spc="-5" dirty="0">
                <a:solidFill>
                  <a:prstClr val="black"/>
                </a:solidFill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cs typeface="Arial" pitchFamily="34" charset="0"/>
              </a:rPr>
              <a:t>: </a:t>
            </a:r>
            <a:r>
              <a:rPr lang="en-US" sz="1100" kern="0" spc="-5" dirty="0">
                <a:solidFill>
                  <a:prstClr val="black"/>
                </a:solidFill>
                <a:cs typeface="Arial" pitchFamily="34" charset="0"/>
              </a:rPr>
              <a:t>finup@v-adm63.ru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7554" y="769451"/>
            <a:ext cx="8917020" cy="5772129"/>
            <a:chOff x="107504" y="843891"/>
            <a:chExt cx="8917020" cy="5772129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504" y="1072020"/>
              <a:ext cx="8917020" cy="5544000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53546" y="843891"/>
              <a:ext cx="8316000" cy="684000"/>
            </a:xfrm>
            <a:prstGeom prst="roundRect">
              <a:avLst/>
            </a:prstGeom>
            <a:solidFill>
              <a:srgbClr val="0070C0"/>
            </a:solidFill>
            <a:ln w="28575" cap="flat">
              <a:solidFill>
                <a:schemeClr val="bg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algn="ctr" hangingPunct="0"/>
              <a:r>
                <a:rPr lang="ru-RU" sz="1500" b="1" dirty="0">
                  <a:solidFill>
                    <a:schemeClr val="bg1"/>
                  </a:solidFill>
                </a:rPr>
                <a:t>Стратегическое направление 2: </a:t>
              </a:r>
            </a:p>
            <a:p>
              <a:pPr lvl="0" algn="ctr" hangingPunct="0"/>
              <a:r>
                <a:rPr lang="ru-RU" sz="1500" b="1" dirty="0">
                  <a:solidFill>
                    <a:schemeClr val="bg1"/>
                  </a:solidFill>
                </a:rPr>
                <a:t>ОБЕСПЕЧЕНИЕ ОПЕРЕЖАЮЩЕГО ЭКОНОМИЧЕСКОГО РАЗВИТИЯ И ЭФФЕКТИВНОГО УПРАВЛЕНИЯ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97455" y="2993770"/>
            <a:ext cx="2525105" cy="175432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ctr"/>
            <a:r>
              <a:rPr lang="ru-RU" sz="900" b="1" u="sng" dirty="0"/>
              <a:t>Индустриальный парк «Преображенка»</a:t>
            </a:r>
          </a:p>
          <a:p>
            <a:pPr lvl="0"/>
            <a:r>
              <a:rPr lang="ru-RU" sz="900" dirty="0"/>
              <a:t>Проект создания и развития индустриального парка «Преображенка» реализуется специализированной управляющей компанией АО «Промышленные парки» по инициативе Правительства Самарской области на основании Приказа министерства экономического развития, инвестиций и торговли Самарской области № 237 от 01.11.2013 года. 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</a:t>
            </a:r>
            <a:r>
              <a:rPr lang="ru-RU" sz="900" dirty="0"/>
              <a:t> до 2030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56847" y="2996952"/>
            <a:ext cx="2930287" cy="175432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«Модернизация технологических линий с целью производства нового формата керамической плитки»</a:t>
            </a:r>
          </a:p>
          <a:p>
            <a:pPr lvl="0"/>
            <a:r>
              <a:rPr lang="ru-RU" sz="900" u="sng" dirty="0"/>
              <a:t>Инициатор</a:t>
            </a:r>
            <a:r>
              <a:rPr lang="ru-RU" sz="900" dirty="0"/>
              <a:t>: ООО «Самарское объединение керамики» </a:t>
            </a:r>
          </a:p>
          <a:p>
            <a:r>
              <a:rPr lang="ru-RU" sz="900" dirty="0"/>
              <a:t>Реализация проекта позволит обеспечить выпуск новых форматов и новых коллекций </a:t>
            </a:r>
            <a:r>
              <a:rPr lang="ru-RU" sz="900" dirty="0" err="1"/>
              <a:t>керамогранитной</a:t>
            </a:r>
            <a:r>
              <a:rPr lang="ru-RU" sz="900" dirty="0"/>
              <a:t> плитки, аналогичной импортной, без увеличения производственной мощности, которая на данный момент составляет 100%. </a:t>
            </a:r>
          </a:p>
          <a:p>
            <a:r>
              <a:rPr lang="ru-RU" sz="900" u="sng" dirty="0"/>
              <a:t>Объем инвестиций</a:t>
            </a:r>
            <a:r>
              <a:rPr lang="ru-RU" sz="900" dirty="0"/>
              <a:t>: 220,43 млн. руб. </a:t>
            </a:r>
          </a:p>
          <a:p>
            <a:r>
              <a:rPr lang="ru-RU" sz="900" u="sng" dirty="0"/>
              <a:t>Срок реализации</a:t>
            </a:r>
            <a:r>
              <a:rPr lang="ru-RU" sz="900" dirty="0"/>
              <a:t>: 2018-2019 годы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43808" y="2996952"/>
            <a:ext cx="2885329" cy="175432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«Производство керамических санитарно-строительных изделий на новых производственных мощностях в рамках </a:t>
            </a:r>
            <a:r>
              <a:rPr lang="ru-RU" sz="900" b="1" u="sng" dirty="0" err="1"/>
              <a:t>импортозамещения</a:t>
            </a:r>
            <a:r>
              <a:rPr lang="ru-RU" sz="900" b="1" u="sng" dirty="0"/>
              <a:t>»</a:t>
            </a:r>
          </a:p>
          <a:p>
            <a:pPr lvl="0"/>
            <a:r>
              <a:rPr lang="ru-RU" sz="900" u="sng" dirty="0"/>
              <a:t>Инициатор</a:t>
            </a:r>
            <a:r>
              <a:rPr lang="ru-RU" sz="900" b="1" u="sng" dirty="0"/>
              <a:t>: </a:t>
            </a:r>
            <a:r>
              <a:rPr lang="ru-RU" sz="900" dirty="0"/>
              <a:t>ООО «Самарский </a:t>
            </a:r>
            <a:r>
              <a:rPr lang="ru-RU" sz="900" dirty="0" err="1"/>
              <a:t>Стройфарфор</a:t>
            </a:r>
            <a:r>
              <a:rPr lang="ru-RU" sz="900" dirty="0"/>
              <a:t>»</a:t>
            </a:r>
          </a:p>
          <a:p>
            <a:r>
              <a:rPr lang="ru-RU" sz="900" dirty="0"/>
              <a:t>Проект направлен на увеличения доли предприятия на рынке санитарно-строительных изделий и замещения европейской и китайской продукции. </a:t>
            </a:r>
          </a:p>
          <a:p>
            <a:r>
              <a:rPr lang="ru-RU" sz="900" u="sng" dirty="0"/>
              <a:t>Объем инвестиций</a:t>
            </a:r>
            <a:r>
              <a:rPr lang="ru-RU" sz="900" dirty="0"/>
              <a:t>: 364,9 млн. руб. </a:t>
            </a:r>
          </a:p>
          <a:p>
            <a:r>
              <a:rPr lang="ru-RU" sz="900" u="sng" dirty="0"/>
              <a:t>Срок реализации</a:t>
            </a:r>
            <a:r>
              <a:rPr lang="ru-RU" sz="900" dirty="0"/>
              <a:t>: 2018-2019 годы</a:t>
            </a:r>
          </a:p>
          <a:p>
            <a:r>
              <a:rPr lang="ru-RU" sz="900" u="sng" dirty="0"/>
              <a:t>Созданные рабочие места</a:t>
            </a:r>
            <a:r>
              <a:rPr lang="ru-RU" sz="900" dirty="0"/>
              <a:t>: 31 единица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4687" y="4941168"/>
            <a:ext cx="3245185" cy="1477325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sz="900" b="1" u="sng" dirty="0"/>
              <a:t>«Создание сельскохозяйственных потребительских кооперативов» </a:t>
            </a:r>
          </a:p>
          <a:p>
            <a:r>
              <a:rPr lang="ru-RU" sz="900" u="sng" dirty="0"/>
              <a:t>Цель проекта</a:t>
            </a:r>
            <a:r>
              <a:rPr lang="ru-RU" sz="900" i="1" dirty="0"/>
              <a:t>:</a:t>
            </a:r>
            <a:r>
              <a:rPr lang="ru-RU" sz="900" b="1" dirty="0"/>
              <a:t> </a:t>
            </a:r>
            <a:r>
              <a:rPr lang="ru-RU" sz="900" dirty="0"/>
              <a:t>создание сельскохозяйственных потребительских кооперативов, связанных с закупкой сельхозпродукции, увеличением объемов ее реализации, развитием производственных мощностей для переработки сельхозпродукции, обеспечением ее гарантированного сбыта экологически чистых продуктов до 2021г.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</a:t>
            </a:r>
            <a:r>
              <a:rPr lang="ru-RU" sz="900" dirty="0"/>
              <a:t> 2019-2021 годы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36570" y="4941168"/>
            <a:ext cx="5369957" cy="1477325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«Школа фермера»</a:t>
            </a:r>
          </a:p>
          <a:p>
            <a:pPr lvl="0"/>
            <a:r>
              <a:rPr lang="ru-RU" sz="900" u="sng" dirty="0"/>
              <a:t>Цель проекта</a:t>
            </a:r>
            <a:r>
              <a:rPr lang="ru-RU" sz="900" i="1" dirty="0"/>
              <a:t>:</a:t>
            </a:r>
            <a:r>
              <a:rPr lang="ru-RU" sz="900" dirty="0"/>
              <a:t> формирование нового поколения эффективных фермеров. Закрепление молодежи в сельской местности.</a:t>
            </a:r>
          </a:p>
          <a:p>
            <a:pPr lvl="0"/>
            <a:r>
              <a:rPr lang="ru-RU" sz="900" dirty="0"/>
              <a:t>Проект представляет собой серию встреч-лекций. В качестве спикеров приглашаются лучшие эксперты-практики, владельцы успешных хозяйств со всей России, на своём примере иллюстрирующие возможности развития бизнеса в сельском хозяйстве, примеры решения вопросов, внедрения современных технологий. </a:t>
            </a:r>
          </a:p>
          <a:p>
            <a:r>
              <a:rPr lang="ru-RU" sz="900" dirty="0"/>
              <a:t>Данная практика включена в реестр лучших социально-экономических практик – 2017 в сфере сельского хозяйства. 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 </a:t>
            </a:r>
            <a:r>
              <a:rPr lang="ru-RU" sz="900" dirty="0"/>
              <a:t>2021-2024 годы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7455" y="1999999"/>
            <a:ext cx="8709072" cy="784828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Организация обучения работников предприятий, требующих дополнительного обучения в целях повышения производительности труда, в том числе находящихся под риском высвобождения</a:t>
            </a:r>
            <a:r>
              <a:rPr lang="ru-RU" sz="900" dirty="0"/>
              <a:t> </a:t>
            </a:r>
          </a:p>
          <a:p>
            <a:pPr lvl="0"/>
            <a:r>
              <a:rPr lang="ru-RU" sz="900" u="sng" dirty="0"/>
              <a:t>Цель проекта</a:t>
            </a:r>
            <a:r>
              <a:rPr lang="ru-RU" sz="900" dirty="0"/>
              <a:t>: формирование системы подготовки кадров, направленной на обучение основам повышения производительности труда, поддержку занятости населения в связи с реализацией мероприятий по повышению производительности труда на предприятиях.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2019-2024 годы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4671" y="1556792"/>
            <a:ext cx="8773850" cy="415496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050" b="1" u="sng" dirty="0">
                <a:sym typeface="Arial"/>
              </a:rPr>
              <a:t>Всего в рамках СН «ОБЕСПЕЧЕНИЕ ОПЕРЕЖАЮЩЕГО ЭКОНОМИЧЕСКОГО РАЗВИТИЯ И ЭФФЕКТИВНОГО УПРАВЛЕНИЯ» </a:t>
            </a:r>
          </a:p>
          <a:p>
            <a:pPr algn="ctr" hangingPunct="0"/>
            <a:r>
              <a:rPr lang="ru-RU" sz="1050" b="1" u="sng" dirty="0">
                <a:sym typeface="Arial"/>
              </a:rPr>
              <a:t>в </a:t>
            </a:r>
            <a:r>
              <a:rPr lang="ru-RU" sz="1050" b="1" u="sng" dirty="0" err="1">
                <a:sym typeface="Arial"/>
              </a:rPr>
              <a:t>м.р</a:t>
            </a:r>
            <a:r>
              <a:rPr lang="ru-RU" sz="1050" b="1" u="sng" dirty="0">
                <a:sym typeface="Arial"/>
              </a:rPr>
              <a:t>. Волжский реализуются 10 проектов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382010" y="-4763"/>
            <a:ext cx="8835015" cy="776428"/>
            <a:chOff x="382010" y="-4763"/>
            <a:chExt cx="8835015" cy="776428"/>
          </a:xfrm>
        </p:grpSpPr>
        <p:sp>
          <p:nvSpPr>
            <p:cNvPr id="21" name="Shape 435"/>
            <p:cNvSpPr/>
            <p:nvPr/>
          </p:nvSpPr>
          <p:spPr>
            <a:xfrm>
              <a:off x="382010" y="125334"/>
              <a:ext cx="8556980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Стратегические проекты </a:t>
              </a:r>
            </a:p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МУНИЦИПАЛЬНОГО РАЙОНА ВОЛЖСКИЙ САМАРСКОЙ ОБЛАСТИ</a:t>
              </a:r>
            </a:p>
          </p:txBody>
        </p:sp>
        <p:pic>
          <p:nvPicPr>
            <p:cNvPr id="22" name="Рисунок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88" y="-4763"/>
              <a:ext cx="795337" cy="5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Номер слайда 2"/>
          <p:cNvSpPr txBox="1">
            <a:spLocks/>
          </p:cNvSpPr>
          <p:nvPr/>
        </p:nvSpPr>
        <p:spPr bwMode="auto">
          <a:xfrm>
            <a:off x="8629650" y="6597351"/>
            <a:ext cx="514350" cy="25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E289F1F-27E9-4164-BBCC-005BA42A5E01}" type="slidenum">
              <a:rPr lang="ru-RU" altLang="ru-RU" sz="1000">
                <a:solidFill>
                  <a:srgbClr val="073E87"/>
                </a:solidFill>
              </a:rPr>
              <a:pPr algn="ctr" eaLnBrk="1"/>
              <a:t>5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2"/>
          <p:cNvSpPr>
            <a:spLocks noGrp="1"/>
          </p:cNvSpPr>
          <p:nvPr>
            <p:ph type="title"/>
          </p:nvPr>
        </p:nvSpPr>
        <p:spPr>
          <a:xfrm>
            <a:off x="1187450" y="-26988"/>
            <a:ext cx="7270750" cy="7366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r>
              <a:rPr lang="ru-RU" altLang="ru-RU">
                <a:latin typeface="Arial" pitchFamily="34" charset="0"/>
                <a:cs typeface="Arial" pitchFamily="34" charset="0"/>
              </a:rPr>
              <a:t>ЛУЧШИЕ МУНИЦИПАЛЬНЫЕ ПРАКТИКИ </a:t>
            </a:r>
          </a:p>
        </p:txBody>
      </p:sp>
      <p:pic>
        <p:nvPicPr>
          <p:cNvPr id="63491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690224"/>
            <a:ext cx="80648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1. Муниципальные практики, реализуемые в качестве автора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37107"/>
              </p:ext>
            </p:extLst>
          </p:nvPr>
        </p:nvGraphicFramePr>
        <p:xfrm>
          <a:off x="236538" y="1058871"/>
          <a:ext cx="8640762" cy="1097280"/>
        </p:xfrm>
        <a:graphic>
          <a:graphicData uri="http://schemas.openxmlformats.org/drawingml/2006/table">
            <a:tbl>
              <a:tblPr/>
              <a:tblGrid>
                <a:gridCol w="544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6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35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7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7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НП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Краткое описание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Источник отбора (РПО/ОИВ)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Статус размещения на цифровой платформе «Смартека»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Финансовая и методическая поддержка дворовых отрядов (общественных молодежных объединений)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РПО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практика отклонена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169731"/>
            <a:ext cx="858566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2. Муниципальные практики других ОМСУ, тиражируемые на территории </a:t>
            </a:r>
            <a:r>
              <a:rPr lang="ru-RU" dirty="0" err="1">
                <a:latin typeface="Arial"/>
                <a:ea typeface="Arial"/>
                <a:cs typeface="Arial"/>
                <a:sym typeface="Arial"/>
              </a:rPr>
              <a:t>м.р.Волжский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50</a:t>
            </a:fld>
            <a:endParaRPr lang="ru-RU" kern="0" dirty="0">
              <a:solidFill>
                <a:srgbClr val="073E87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13845"/>
              </p:ext>
            </p:extLst>
          </p:nvPr>
        </p:nvGraphicFramePr>
        <p:xfrm>
          <a:off x="182401" y="2820383"/>
          <a:ext cx="8803357" cy="3931920"/>
        </p:xfrm>
        <a:graphic>
          <a:graphicData uri="http://schemas.openxmlformats.org/drawingml/2006/table">
            <a:tbl>
              <a:tblPr/>
              <a:tblGrid>
                <a:gridCol w="341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36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0564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910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НП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Информация о практике, отобранной к тиражированию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Информация о применении отобранной практики на территории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м.р.Волжский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2417"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Название и краткое описание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МО - автор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Описание реализуемой практики на территории МО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Статус и эффект внедрения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3466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Малое и среднее предпринимательство и поддержка индивидуальной предпринимательской инициативы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Повышение финансово-экономической грамотности молодежи, а также формирование позитивного мнения, среди целевой аудитории, о предпринимательской деятельности.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городской округ Сызрань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Пропаганда и популяризация предпринимательской деятельности.  Оказание информационной, консультационной поддержки  физическим лицам-потенциальным предпринимателям.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 pitchFamily="34" charset="0"/>
                        </a:rPr>
                        <a:t>В рамках нацпроекта в 2019 году на территории района со школьниками выпускных классов было проведено мероприятие с участием 230 чел. (учащиеся). В 2020-2021 гг. в связи с действующими ограничениями, вызванными распространением новой </a:t>
                      </a:r>
                      <a:r>
                        <a:rPr kumimoji="0" lang="ru-RU" altLang="ru-RU" sz="9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 pitchFamily="34" charset="0"/>
                        </a:rPr>
                        <a:t>коронавирусной</a:t>
                      </a:r>
                      <a:r>
                        <a:rPr kumimoji="0" lang="ru-RU" alt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 pitchFamily="34" charset="0"/>
                        </a:rPr>
                        <a:t> инфекции, реализовать мероприятия не представилось возможным. </a:t>
                      </a:r>
                    </a:p>
                    <a:p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По состоянию на 31.12.2021 в рамках программы  информационную, консультационную поддержку получили 568 ед. </a:t>
                      </a:r>
                      <a:r>
                        <a:rPr kumimoji="0" lang="ru-RU" sz="9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смсп</a:t>
                      </a: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 , </a:t>
                      </a:r>
                      <a:r>
                        <a:rPr kumimoji="0" lang="ru-RU" sz="9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самозанятые</a:t>
                      </a: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 граждане и физические лица-потенциальные предприниматели. В результате происходит легализация теневого сектора экономики, увеличение количества СМСП (по состоянию на 31.12.2021 г. зарегистрировано 3591 ед.) , </a:t>
                      </a:r>
                      <a:r>
                        <a:rPr kumimoji="0" lang="ru-RU" sz="9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самозанятых</a:t>
                      </a: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 граждан, осуществляющих свою деятельность на территории </a:t>
                      </a:r>
                      <a:r>
                        <a:rPr kumimoji="0" lang="ru-RU" sz="9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м.р.Волжский</a:t>
                      </a: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 Самарской области (по состоянию на 31.12.2021 г. зарегистрировано 3877 ед. </a:t>
                      </a:r>
                      <a:r>
                        <a:rPr kumimoji="0" lang="ru-RU" sz="9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самозанятых</a:t>
                      </a: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 граждан).</a:t>
                      </a:r>
                    </a:p>
                    <a:p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 </a:t>
                      </a:r>
                    </a:p>
                    <a:p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Helvetica" pitchFamily="34" charset="0"/>
                        <a:ea typeface="+mn-ea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5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2"/>
          <p:cNvSpPr>
            <a:spLocks noGrp="1"/>
          </p:cNvSpPr>
          <p:nvPr>
            <p:ph type="title"/>
          </p:nvPr>
        </p:nvSpPr>
        <p:spPr>
          <a:xfrm>
            <a:off x="1187450" y="-26988"/>
            <a:ext cx="7270750" cy="7366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r>
              <a:rPr lang="ru-RU" altLang="ru-RU">
                <a:latin typeface="Arial" pitchFamily="34" charset="0"/>
                <a:cs typeface="Arial" pitchFamily="34" charset="0"/>
              </a:rPr>
              <a:t>ЛУЧШИЕ МУНИЦИПАЛЬНЫЕ ПРАКТИКИ </a:t>
            </a:r>
          </a:p>
        </p:txBody>
      </p:sp>
      <p:pic>
        <p:nvPicPr>
          <p:cNvPr id="63491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2584" y="836712"/>
            <a:ext cx="858566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2. Муниципальные практики других ОМСУ, тиражируемые на территории </a:t>
            </a:r>
            <a:r>
              <a:rPr lang="ru-RU" dirty="0" err="1">
                <a:latin typeface="Arial"/>
                <a:ea typeface="Arial"/>
                <a:cs typeface="Arial"/>
                <a:sym typeface="Arial"/>
              </a:rPr>
              <a:t>м.р.Волжский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51</a:t>
            </a:fld>
            <a:endParaRPr lang="ru-RU" kern="0" dirty="0">
              <a:solidFill>
                <a:srgbClr val="073E87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41241"/>
              </p:ext>
            </p:extLst>
          </p:nvPr>
        </p:nvGraphicFramePr>
        <p:xfrm>
          <a:off x="163738" y="1483041"/>
          <a:ext cx="8803357" cy="4865849"/>
        </p:xfrm>
        <a:graphic>
          <a:graphicData uri="http://schemas.openxmlformats.org/drawingml/2006/table">
            <a:tbl>
              <a:tblPr/>
              <a:tblGrid>
                <a:gridCol w="341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53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85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628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6669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910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Наименование НП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Информация о практике, отобранной к тиражированию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Информация о применении отобранной практики на территории </a:t>
                      </a:r>
                      <a:r>
                        <a:rPr kumimoji="0" lang="ru-RU" altLang="ru-RU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м.р.Волжский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7591"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Название и краткое описание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МО - автор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Описание реализуемой практики на территории МО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Статус и эффект внедрения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897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Жилье и городская 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Взаимодействие с населением по вопросам благоустройства территорий и формирования комфортной городской среды.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муниципальный район Сергиевский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На территориях поселений района проводятся общественные собрания проектов в социальных сетях с предоставлением всей интересующей граждан информации по возникающим вопросам.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Данный проект позволяет повышать уровень благоустройства территории Волжского района, увеличивать количество и качество благоустройства дворовых и общественных пространств, в результате чего повышается динамика посещаемости парков, скверов, площадок и т.д.                                                               </a:t>
                      </a:r>
                      <a:r>
                        <a:rPr kumimoji="0" lang="ru-RU" alt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  <a:sym typeface="Arial" pitchFamily="34" charset="0"/>
                        </a:rPr>
                        <a:t>В 2019 году - обустроено 7 общественных и 13 дворовых территорий (100% выполнения плана), в 2020 - обустроено 6 общественных и 16 дворовых территорий (100% выполнения плана). По состоянию на 31.12.2021 обустроено 6 общественных и 16 дворовых территорий. 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Жилье и городская среда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Выявление незарегистрированных объектов индивидуального жилищного строительства и понуждение к регистрации объектов ИЖС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муниципальный район </a:t>
                      </a:r>
                      <a:r>
                        <a:rPr kumimoji="0" lang="ru-RU" altLang="ru-RU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Кинельский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Данный проект реализуется в специализированном приложении "Мониторинг ИЖС". Цель мониторинга - посредством программного обеспечения «Мониторинг ИЖС» выяснить для каждого объекта ИЖС является ли он незарегистрированным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Регистрация 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объектов ИЖС способствует достижению целевых значений  по вводу жилья федерального проекта "Жилье". 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По итогам 2021 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года: из 19802 ИЖС признаны подозрительными 6809, из них проверено вручную 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6809. Признаны  незарегистрированными объектами ИЖС – 3546.  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 2020 году введено 134 152 </a:t>
                      </a:r>
                      <a:r>
                        <a:rPr kumimoji="0" lang="ru-RU" altLang="ru-RU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кв.м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. ИЖС (103,2% от плана). 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 2021 году 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введено 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151 910 </a:t>
                      </a:r>
                      <a:r>
                        <a:rPr kumimoji="0" lang="ru-RU" alt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кв.м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ИЖС 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(102,8% </a:t>
                      </a: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от плана).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2"/>
          <p:cNvSpPr>
            <a:spLocks noGrp="1"/>
          </p:cNvSpPr>
          <p:nvPr>
            <p:ph type="title"/>
          </p:nvPr>
        </p:nvSpPr>
        <p:spPr>
          <a:xfrm>
            <a:off x="882650" y="-20638"/>
            <a:ext cx="7270750" cy="7366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r>
              <a:rPr lang="ru-RU" altLang="ru-RU">
                <a:latin typeface="Arial" pitchFamily="34" charset="0"/>
                <a:cs typeface="Arial" pitchFamily="34" charset="0"/>
              </a:rPr>
              <a:t>ОТВЕТСТВЕННЫЕ ДОЛЖНОСТНЫЕ ЛИЦА ЗА РЕАЛИЗАЦИЮ НАЦИОНАЛЬНЫХ ПРОЕКТОВ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42704"/>
              </p:ext>
            </p:extLst>
          </p:nvPr>
        </p:nvGraphicFramePr>
        <p:xfrm>
          <a:off x="323850" y="1268413"/>
          <a:ext cx="8712200" cy="3610929"/>
        </p:xfrm>
        <a:graphic>
          <a:graphicData uri="http://schemas.openxmlformats.org/drawingml/2006/table">
            <a:tbl>
              <a:tblPr/>
              <a:tblGrid>
                <a:gridCol w="63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0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17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5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5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ФИО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Должность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Общая координация реализации национальных проектов на территории МО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Сухова Татьяна Юрьевна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И.о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. заместителя Главы муниципального района Волжский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8 (846) 260-33-40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Информационное сопровождение реализации национальных проектов (работа в АИС «Сбор и распределение контента»)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Полякова Людмила Владимировна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Помощник Главы Волжского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8 (846) 260-33-37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Внедрение бренда «Национальные проекты России»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Чихирев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 Владимир Александрович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Заместитель Главы муниципального района Волжский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8 (846) 260-02-71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Выявление и масштабирование лучших практик в рамках реализации национальных проектов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Ким Мария Викторовна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Главный специалист отдела экономики Администрации муниципального района Волжский Самарской области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8 (846) 260-33-55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4553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0"/>
            <a:ext cx="9588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52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2"/>
          <p:cNvSpPr>
            <a:spLocks noGrp="1"/>
          </p:cNvSpPr>
          <p:nvPr>
            <p:ph type="title"/>
          </p:nvPr>
        </p:nvSpPr>
        <p:spPr>
          <a:xfrm>
            <a:off x="1187450" y="-26988"/>
            <a:ext cx="7270750" cy="7366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r>
              <a:rPr lang="ru-RU" altLang="ru-RU">
                <a:latin typeface="Arial" pitchFamily="34" charset="0"/>
                <a:cs typeface="Arial" pitchFamily="34" charset="0"/>
              </a:rPr>
              <a:t>НОРМАТИВНЫЕ ПРАВОВЫЕ И ПРАВОВЫЕ АКТЫ ПО ОРГАНИЗАЦИИ ПРОЕКТНОЙ ДЕЯТЕЛЬНОСТИ </a:t>
            </a:r>
          </a:p>
        </p:txBody>
      </p:sp>
      <p:pic>
        <p:nvPicPr>
          <p:cNvPr id="65539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0"/>
            <a:ext cx="9588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18905"/>
              </p:ext>
            </p:extLst>
          </p:nvPr>
        </p:nvGraphicFramePr>
        <p:xfrm>
          <a:off x="323850" y="981075"/>
          <a:ext cx="8569325" cy="4771127"/>
        </p:xfrm>
        <a:graphic>
          <a:graphicData uri="http://schemas.openxmlformats.org/drawingml/2006/table">
            <a:tbl>
              <a:tblPr/>
              <a:tblGrid>
                <a:gridCol w="287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20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 №</a:t>
                      </a:r>
                      <a:endParaRPr kumimoji="0" lang="ru-RU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Вид и наименование НПА/ПА </a:t>
                      </a:r>
                      <a:endParaRPr kumimoji="0" lang="ru-RU" altLang="ru-R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Реквизиты НПА/ПА</a:t>
                      </a:r>
                      <a:endParaRPr kumimoji="0" lang="ru-RU" altLang="ru-R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  <a:sym typeface="Arial" pitchFamily="34" charset="0"/>
                        </a:rPr>
                        <a:t>Сведения об актуализации (наименование и реквизиты НПА/ПА, которым внесены изменения в основной документ)  </a:t>
                      </a:r>
                      <a:endParaRPr kumimoji="0" lang="ru-RU" altLang="ru-R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Положение об организации проектной деятельности в муниципальном районе Волжский Самарской области</a:t>
                      </a: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Постановление Администрации муниципального района Волжский Самарской области от 29.09.2021 №2611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Постановление Администрации муниципального района Волжский Самарской области </a:t>
                      </a: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от 27.01.2022 №49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10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Об образовании коллегиального органа при главе муниципального районе по вопросам реализации муниципальных составляющих НП и Положение о коллегиальном органе при главе муниципального района по вопросам реализации муниципальных составляющих НП  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 возложении функций муниципального проектного офиса </a:t>
                      </a: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 закреплении должностного лица, осуществляющего общую координацию реализации муниципальных составляющих НП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 закреплении ответственных должностных лиц за реализацию муниципальных составляющих НП</a:t>
                      </a: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Helvetica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0517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 назначении ответственного должностного лица за осуществление информационного сопровождения национальных проектов и размещение информационных поводов в автоматизированной информационной системе «Сбор и размещение контента»</a:t>
                      </a: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Распоряжение Администрации муниципального района Волжский Самарской области от 09.07.2021 №171-р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Распоряжение Администрации муниципального района Волжский Самарской области от 27.01.2022 №22-р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 назначении ответственного должностного лица за реализацию брендирования объектов «Национальные проекты России» 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58703" marR="5870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Номер слайда 2"/>
          <p:cNvSpPr txBox="1">
            <a:spLocks/>
          </p:cNvSpPr>
          <p:nvPr/>
        </p:nvSpPr>
        <p:spPr>
          <a:xfrm>
            <a:off x="8601075" y="6492875"/>
            <a:ext cx="51435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>
              <a:defRPr/>
            </a:pPr>
            <a:fld id="{E873C407-5803-41D6-9390-6D89EB111940}" type="slidenum">
              <a:rPr lang="ru-RU" kern="0" smtClean="0">
                <a:solidFill>
                  <a:srgbClr val="073E87"/>
                </a:solidFill>
              </a:rPr>
              <a:pPr eaLnBrk="1">
                <a:defRPr/>
              </a:pPr>
              <a:t>53</a:t>
            </a:fld>
            <a:endParaRPr lang="ru-RU" kern="0" dirty="0">
              <a:solidFill>
                <a:srgbClr val="073E87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7504" y="3177403"/>
            <a:ext cx="8917020" cy="3420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093386"/>
            <a:ext cx="8896956" cy="1764000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590" y="812270"/>
            <a:ext cx="8424936" cy="540000"/>
          </a:xfrm>
          <a:prstGeom prst="roundRect">
            <a:avLst/>
          </a:prstGeom>
          <a:solidFill>
            <a:srgbClr val="0070C0"/>
          </a:solidFill>
          <a:ln w="28575" cap="flat">
            <a:solidFill>
              <a:schemeClr val="bg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500" b="1" dirty="0">
                <a:solidFill>
                  <a:schemeClr val="bg1"/>
                </a:solidFill>
              </a:rPr>
              <a:t>Стратегическое направление 3: </a:t>
            </a:r>
          </a:p>
          <a:p>
            <a:pPr lvl="0" algn="ctr" hangingPunct="0"/>
            <a:r>
              <a:rPr lang="ru-RU" sz="1500" b="1" dirty="0">
                <a:solidFill>
                  <a:schemeClr val="bg1"/>
                </a:solidFill>
              </a:rPr>
              <a:t>ТУРИЗМ – ДРАЙВЕР РАЗВИТИЯ ЭКОНОМИКИ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24123" y="1823174"/>
            <a:ext cx="8661870" cy="784828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ru-RU" sz="900" b="1" u="sng" dirty="0"/>
              <a:t>Открытие районного туристско-информационного центра при Историко-краеведческом музее </a:t>
            </a:r>
          </a:p>
          <a:p>
            <a:pPr lvl="0" algn="just"/>
            <a:r>
              <a:rPr lang="ru-RU" sz="900" u="sng" dirty="0"/>
              <a:t>Цель проекта</a:t>
            </a:r>
            <a:r>
              <a:rPr lang="ru-RU" sz="900" dirty="0"/>
              <a:t>: создание и функционирование туристского информационного центра Волжского района, установка информационных указателей, организация сотрудничества с туристическими агентствами, разработка рекламных и информационных материалов, пресс-релизов об экскурсиях, экскурсионно-туристических и событийных мероприятиях в целях продвижения и популяризации туристских ресурсов и увеличения турпотока в район.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</a:t>
            </a:r>
            <a:r>
              <a:rPr lang="ru-RU" sz="900" dirty="0"/>
              <a:t> до 2024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1391316"/>
            <a:ext cx="8896956" cy="415496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050" b="1" u="sng" dirty="0">
                <a:sym typeface="Arial"/>
              </a:rPr>
              <a:t>Всего в рамках СН «ТУРИЗМ – ДРАЙВЕР РАЗВИТИЯ ЭКОНОМИКИ» </a:t>
            </a:r>
          </a:p>
          <a:p>
            <a:pPr algn="ctr" hangingPunct="0"/>
            <a:r>
              <a:rPr lang="ru-RU" sz="1050" b="1" u="sng" dirty="0">
                <a:sym typeface="Arial"/>
              </a:rPr>
              <a:t>в </a:t>
            </a:r>
            <a:r>
              <a:rPr lang="ru-RU" sz="1050" b="1" u="sng" dirty="0" err="1">
                <a:sym typeface="Arial"/>
              </a:rPr>
              <a:t>м.р</a:t>
            </a:r>
            <a:r>
              <a:rPr lang="ru-RU" sz="1050" b="1" u="sng" dirty="0">
                <a:sym typeface="Arial"/>
              </a:rPr>
              <a:t>. Волжский реализуются 9 проектов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5067" y="2993243"/>
            <a:ext cx="8424936" cy="540000"/>
          </a:xfrm>
          <a:prstGeom prst="roundRect">
            <a:avLst/>
          </a:prstGeom>
          <a:solidFill>
            <a:srgbClr val="0070C0"/>
          </a:solidFill>
          <a:ln w="28575" cap="flat">
            <a:solidFill>
              <a:schemeClr val="bg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500" b="1" dirty="0">
                <a:solidFill>
                  <a:schemeClr val="bg1"/>
                </a:solidFill>
              </a:rPr>
              <a:t>Стратегическое направление 4: </a:t>
            </a:r>
          </a:p>
          <a:p>
            <a:pPr lvl="0" algn="ctr" hangingPunct="0"/>
            <a:r>
              <a:rPr lang="ru-RU" sz="1500" b="1" dirty="0">
                <a:solidFill>
                  <a:schemeClr val="bg1"/>
                </a:solidFill>
              </a:rPr>
              <a:t>КОМФОРТНАЯ И БЛАГОУСТРОЕННАЯ СРЕДА ПРОЖИВАНИЯ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6136" y="4063336"/>
            <a:ext cx="1835583" cy="175432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ctr"/>
            <a:r>
              <a:rPr lang="ru-RU" sz="900" b="1" u="sng" dirty="0"/>
              <a:t>Завершение комплексных социально-значимых региональных стратегических проектов «Южный город», «Кошелев Парк» </a:t>
            </a:r>
          </a:p>
          <a:p>
            <a:r>
              <a:rPr lang="ru-RU" sz="900" u="sng" dirty="0"/>
              <a:t>Цель проекта</a:t>
            </a:r>
            <a:r>
              <a:rPr lang="ru-RU" sz="900" i="1" dirty="0"/>
              <a:t>:</a:t>
            </a:r>
            <a:r>
              <a:rPr lang="ru-RU" sz="900" dirty="0"/>
              <a:t> Повышение объема ввода жилья и увеличение площади жилого фонда, рост обеспеченности жильем до 40 </a:t>
            </a:r>
            <a:r>
              <a:rPr lang="ru-RU" sz="900" dirty="0" err="1"/>
              <a:t>кв.м</a:t>
            </a:r>
            <a:r>
              <a:rPr lang="ru-RU" sz="900" dirty="0"/>
              <a:t>/чел к 2030г.</a:t>
            </a:r>
            <a:r>
              <a:rPr lang="ru-RU" sz="900" b="1" dirty="0"/>
              <a:t> 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</a:t>
            </a:r>
            <a:r>
              <a:rPr lang="ru-RU" sz="900" dirty="0"/>
              <a:t> 2019-2024 годы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3546942"/>
            <a:ext cx="8896956" cy="415496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sz="1050" b="1" u="sng" dirty="0">
                <a:sym typeface="Arial"/>
              </a:rPr>
              <a:t>Всего в рамках СН «КОМФОРТНАЯ И БЛАГОУСТРОЕННАЯ СРЕДА ПРОЖИВАНИЯ» </a:t>
            </a:r>
          </a:p>
          <a:p>
            <a:pPr algn="ctr" hangingPunct="0"/>
            <a:r>
              <a:rPr lang="ru-RU" sz="1050" b="1" u="sng" dirty="0">
                <a:sym typeface="Arial"/>
              </a:rPr>
              <a:t>в </a:t>
            </a:r>
            <a:r>
              <a:rPr lang="ru-RU" sz="1050" b="1" u="sng" dirty="0" err="1">
                <a:sym typeface="Arial"/>
              </a:rPr>
              <a:t>м.р</a:t>
            </a:r>
            <a:r>
              <a:rPr lang="ru-RU" sz="1050" b="1" u="sng" dirty="0">
                <a:sym typeface="Arial"/>
              </a:rPr>
              <a:t>. Волжский реализуются 18 проектов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79041" y="4063646"/>
            <a:ext cx="1872208" cy="1754324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sz="900" b="1" u="sng" dirty="0"/>
              <a:t>«Модернизация систем водоснабжения, водоотведения и строительство канализационных очистных сооружений с использованием перспективных технологий»</a:t>
            </a:r>
          </a:p>
          <a:p>
            <a:pPr algn="just"/>
            <a:r>
              <a:rPr lang="ru-RU" sz="900" b="1" u="sng" dirty="0"/>
              <a:t> </a:t>
            </a:r>
            <a:r>
              <a:rPr lang="ru-RU" sz="900" u="sng" dirty="0"/>
              <a:t>Цель проекта</a:t>
            </a:r>
            <a:r>
              <a:rPr lang="ru-RU" sz="900" i="1" dirty="0"/>
              <a:t>:</a:t>
            </a:r>
            <a:r>
              <a:rPr lang="ru-RU" sz="900" dirty="0"/>
              <a:t> Улучшение условий проживания граждан в жилищном фонде. </a:t>
            </a:r>
          </a:p>
          <a:p>
            <a:r>
              <a:rPr lang="ru-RU" sz="900" u="sng" dirty="0"/>
              <a:t>Срок реализации</a:t>
            </a:r>
            <a:r>
              <a:rPr lang="ru-RU" sz="900" dirty="0"/>
              <a:t>: 2019-2030 годы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6138" y="5906177"/>
            <a:ext cx="3835112" cy="507829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ctr"/>
            <a:r>
              <a:rPr lang="ru-RU" sz="900" b="1" u="sng" dirty="0"/>
              <a:t>Строительство обводной дороги (</a:t>
            </a:r>
            <a:r>
              <a:rPr lang="ru-RU" sz="900" b="1" u="sng" dirty="0" err="1"/>
              <a:t>г.п</a:t>
            </a:r>
            <a:r>
              <a:rPr lang="ru-RU" sz="900" b="1" u="sng" dirty="0"/>
              <a:t>. Петра Дубрава)</a:t>
            </a:r>
          </a:p>
          <a:p>
            <a:pPr lvl="0"/>
            <a:r>
              <a:rPr lang="ru-RU" sz="900" u="sng" dirty="0"/>
              <a:t>Цель проекта</a:t>
            </a:r>
            <a:r>
              <a:rPr lang="ru-RU" sz="900" dirty="0"/>
              <a:t>: обеспечение безопасности транспортного сообщения. 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2020-2024 годы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139952" y="4013353"/>
            <a:ext cx="4864508" cy="784828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sz="900" b="1" u="sng" dirty="0"/>
              <a:t>«Экологическое воспитание населения района»</a:t>
            </a:r>
          </a:p>
          <a:p>
            <a:r>
              <a:rPr lang="ru-RU" sz="900" u="sng" dirty="0"/>
              <a:t>Цель проекта</a:t>
            </a:r>
            <a:r>
              <a:rPr lang="ru-RU" sz="900" i="1" dirty="0"/>
              <a:t>:</a:t>
            </a:r>
            <a:r>
              <a:rPr lang="ru-RU" sz="900" dirty="0"/>
              <a:t> совершенствование системы экологического образования, развитие эколого-просветительской деятельности в учреждениях дополнительного образования детей и взрослых. 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</a:t>
            </a:r>
            <a:r>
              <a:rPr lang="ru-RU" sz="900" dirty="0"/>
              <a:t> 2019-2024 гг.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4887403"/>
            <a:ext cx="4864508" cy="1615825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ru-RU" sz="900" b="1" u="sng" dirty="0"/>
              <a:t>Строительство автомобильных дорог общего пользования регионального или межмуниципального значения и объектов в области дорожной деятельности регионального значения в соответствии с планом территориального </a:t>
            </a:r>
          </a:p>
          <a:p>
            <a:pPr algn="ctr"/>
            <a:r>
              <a:rPr lang="ru-RU" sz="900" b="1" u="sng" dirty="0"/>
              <a:t>развития СТА:</a:t>
            </a:r>
          </a:p>
          <a:p>
            <a:r>
              <a:rPr lang="ru-RU" sz="900" dirty="0"/>
              <a:t>- автомобильная дорога «</a:t>
            </a:r>
            <a:r>
              <a:rPr lang="ru-RU" sz="900" dirty="0" err="1"/>
              <a:t>Подгоры</a:t>
            </a:r>
            <a:r>
              <a:rPr lang="ru-RU" sz="900" dirty="0"/>
              <a:t> – Ширяево» - 15,5 км;</a:t>
            </a:r>
          </a:p>
          <a:p>
            <a:r>
              <a:rPr lang="ru-RU" sz="900" dirty="0"/>
              <a:t>- мостовой переход «</a:t>
            </a:r>
            <a:r>
              <a:rPr lang="ru-RU" sz="900" dirty="0" err="1"/>
              <a:t>Фрунзенский</a:t>
            </a:r>
            <a:r>
              <a:rPr lang="ru-RU" sz="900" dirty="0"/>
              <a:t>» через реку Самару с выходом на автомобильную дорогу «Автодорожный маршрут «Центр - Поволжье - Урал» -11,6 км;</a:t>
            </a:r>
          </a:p>
          <a:p>
            <a:r>
              <a:rPr lang="ru-RU" sz="900" dirty="0"/>
              <a:t>- двухсторонний стационарный пункт весового контроля на автодороге общего пользования регионального значения «Самара - Пугачев - Энгельс - Волгоград» км 29+000.</a:t>
            </a:r>
          </a:p>
          <a:p>
            <a:r>
              <a:rPr lang="ru-RU" sz="900" u="sng" dirty="0"/>
              <a:t>Срок реализации</a:t>
            </a:r>
            <a:r>
              <a:rPr lang="ru-RU" sz="900" i="1" dirty="0"/>
              <a:t>:</a:t>
            </a:r>
            <a:r>
              <a:rPr lang="ru-RU" sz="900" dirty="0"/>
              <a:t> до 2030 года</a:t>
            </a:r>
            <a:endParaRPr lang="ru-RU" sz="900" b="1" dirty="0"/>
          </a:p>
        </p:txBody>
      </p:sp>
      <p:sp>
        <p:nvSpPr>
          <p:cNvPr id="22" name="Номер слайда 2"/>
          <p:cNvSpPr txBox="1">
            <a:spLocks/>
          </p:cNvSpPr>
          <p:nvPr/>
        </p:nvSpPr>
        <p:spPr bwMode="auto">
          <a:xfrm>
            <a:off x="8629650" y="6597351"/>
            <a:ext cx="514350" cy="25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E289F1F-27E9-4164-BBCC-005BA42A5E01}" type="slidenum">
              <a:rPr lang="ru-RU" altLang="ru-RU" sz="1000">
                <a:solidFill>
                  <a:srgbClr val="073E87"/>
                </a:solidFill>
              </a:rPr>
              <a:pPr algn="ctr" eaLnBrk="1"/>
              <a:t>6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82010" y="-4763"/>
            <a:ext cx="8835015" cy="776428"/>
            <a:chOff x="382010" y="-4763"/>
            <a:chExt cx="8835015" cy="776428"/>
          </a:xfrm>
        </p:grpSpPr>
        <p:sp>
          <p:nvSpPr>
            <p:cNvPr id="27" name="Shape 435"/>
            <p:cNvSpPr/>
            <p:nvPr/>
          </p:nvSpPr>
          <p:spPr>
            <a:xfrm>
              <a:off x="382010" y="125334"/>
              <a:ext cx="8556980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Стратегические проекты </a:t>
              </a:r>
            </a:p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МУНИЦИПАЛЬНОГО РАЙОНА ВОЛЖСКИЙ САМАРСКОЙ ОБЛАСТИ</a:t>
              </a:r>
            </a:p>
          </p:txBody>
        </p:sp>
        <p:pic>
          <p:nvPicPr>
            <p:cNvPr id="28" name="Рисунок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88" y="-4763"/>
              <a:ext cx="795337" cy="5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901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892480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96548" y="795245"/>
            <a:ext cx="8917020" cy="2544775"/>
            <a:chOff x="107504" y="795245"/>
            <a:chExt cx="8917020" cy="254477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504" y="1072020"/>
              <a:ext cx="8917020" cy="2268000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53546" y="795245"/>
              <a:ext cx="8424936" cy="646983"/>
            </a:xfrm>
            <a:prstGeom prst="roundRect">
              <a:avLst/>
            </a:prstGeom>
            <a:solidFill>
              <a:srgbClr val="0070C0"/>
            </a:solidFill>
            <a:ln w="28575" cap="flat">
              <a:solidFill>
                <a:schemeClr val="bg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algn="ctr" hangingPunct="0"/>
              <a:r>
                <a:rPr lang="ru-RU" sz="1600" b="1" dirty="0">
                  <a:solidFill>
                    <a:schemeClr val="bg1"/>
                  </a:solidFill>
                </a:rPr>
                <a:t>Стратегическое направление 4: </a:t>
              </a:r>
            </a:p>
            <a:p>
              <a:pPr lvl="0" algn="ctr" hangingPunct="0"/>
              <a:r>
                <a:rPr lang="ru-RU" sz="1600" b="1" dirty="0">
                  <a:solidFill>
                    <a:schemeClr val="bg1"/>
                  </a:solidFill>
                </a:rPr>
                <a:t>КОМФОРТНАЯ И БЛАГОУСТРОЕННАЯ СРЕДА ПРОЖИВАНИЯ</a:t>
              </a: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907798" y="1556792"/>
            <a:ext cx="3984682" cy="1615825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sz="900" b="1" u="sng" dirty="0"/>
              <a:t>Строительство объектов обращения с отходами регионального значения в соответствии с планом территориального развития СТА </a:t>
            </a:r>
          </a:p>
          <a:p>
            <a:r>
              <a:rPr lang="ru-RU" sz="900" dirty="0"/>
              <a:t>- сортировочно-перегрузочный комплекс с площадкой сезонного накопления отходов 15 000 тыс. тонн в год в </a:t>
            </a:r>
            <a:r>
              <a:rPr lang="ru-RU" sz="900" dirty="0" err="1"/>
              <a:t>с.п</a:t>
            </a:r>
            <a:r>
              <a:rPr lang="ru-RU" sz="900" dirty="0"/>
              <a:t>. Рождествено (с северо-восточной стороны с. Рождествено);</a:t>
            </a:r>
          </a:p>
          <a:p>
            <a:r>
              <a:rPr lang="ru-RU" sz="900" dirty="0"/>
              <a:t>- промышленная зона по утилизации и переработке отходов, производству </a:t>
            </a:r>
            <a:r>
              <a:rPr lang="ru-RU" sz="900" dirty="0" err="1"/>
              <a:t>рекультивационных</a:t>
            </a:r>
            <a:r>
              <a:rPr lang="ru-RU" sz="900" dirty="0"/>
              <a:t> материалов и выпуску продукции из вторсырья (комплекс «Самарский-1») производительностью 300 000 тыс. тонн ТБО в год в северо-восточном направлении от с. Николаевка. </a:t>
            </a:r>
          </a:p>
          <a:p>
            <a:pPr lvl="0"/>
            <a:r>
              <a:rPr lang="ru-RU" sz="900" dirty="0"/>
              <a:t>- реконструкция полигона «Преображенка»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556791"/>
            <a:ext cx="4608512" cy="1615825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ru-RU" sz="900" b="1" u="sng" dirty="0"/>
              <a:t>«Район без свалок и мусора»: </a:t>
            </a:r>
          </a:p>
          <a:p>
            <a:r>
              <a:rPr lang="ru-RU" sz="900" dirty="0"/>
              <a:t>- ликвидация несанкционированных свалок и внедрение современной системы сбора, хранения, переработки и утилизации твердых коммунальных отходов;</a:t>
            </a:r>
          </a:p>
          <a:p>
            <a:pPr lvl="0"/>
            <a:r>
              <a:rPr lang="ru-RU" sz="900" dirty="0"/>
              <a:t>-</a:t>
            </a:r>
            <a:r>
              <a:rPr lang="ru-RU" sz="900" b="1" dirty="0"/>
              <a:t> </a:t>
            </a:r>
            <a:r>
              <a:rPr lang="ru-RU" sz="900" dirty="0"/>
              <a:t>установка</a:t>
            </a:r>
            <a:r>
              <a:rPr lang="ru-RU" sz="900" b="1" dirty="0"/>
              <a:t> </a:t>
            </a:r>
            <a:r>
              <a:rPr lang="ru-RU" sz="900" dirty="0"/>
              <a:t>контейнерных площадок </a:t>
            </a:r>
          </a:p>
          <a:p>
            <a:pPr lvl="0"/>
            <a:r>
              <a:rPr lang="ru-RU" sz="900" dirty="0"/>
              <a:t>- развитие системы полигонов, </a:t>
            </a:r>
            <a:r>
              <a:rPr lang="ru-RU" sz="900" dirty="0" err="1"/>
              <a:t>мусоросортировки</a:t>
            </a:r>
            <a:r>
              <a:rPr lang="ru-RU" sz="900" dirty="0"/>
              <a:t> и переработки с соблюдением экологических норм;</a:t>
            </a:r>
          </a:p>
          <a:p>
            <a:pPr lvl="0"/>
            <a:r>
              <a:rPr lang="ru-RU" sz="900" dirty="0"/>
              <a:t>- организация сбора и вывоза твердых коммунальных отходов в </a:t>
            </a:r>
            <a:r>
              <a:rPr lang="ru-RU" sz="900" dirty="0" err="1"/>
              <a:t>с.п</a:t>
            </a:r>
            <a:r>
              <a:rPr lang="ru-RU" sz="900" dirty="0"/>
              <a:t>. Подъем-Михайловка, </a:t>
            </a:r>
            <a:r>
              <a:rPr lang="ru-RU" sz="900" dirty="0" err="1"/>
              <a:t>с.п</a:t>
            </a:r>
            <a:r>
              <a:rPr lang="ru-RU" sz="900" dirty="0"/>
              <a:t>. </a:t>
            </a:r>
            <a:r>
              <a:rPr lang="ru-RU" sz="900" dirty="0" err="1"/>
              <a:t>Спиридоновка</a:t>
            </a:r>
            <a:r>
              <a:rPr lang="ru-RU" sz="900" dirty="0"/>
              <a:t>, </a:t>
            </a:r>
            <a:r>
              <a:rPr lang="ru-RU" sz="900" dirty="0" err="1"/>
              <a:t>с.п</a:t>
            </a:r>
            <a:r>
              <a:rPr lang="ru-RU" sz="900" dirty="0"/>
              <a:t>. </a:t>
            </a:r>
            <a:r>
              <a:rPr lang="ru-RU" sz="900" dirty="0" err="1"/>
              <a:t>Черновский</a:t>
            </a:r>
            <a:r>
              <a:rPr lang="ru-RU" sz="900" dirty="0"/>
              <a:t>, </a:t>
            </a:r>
            <a:r>
              <a:rPr lang="ru-RU" sz="900" dirty="0" err="1"/>
              <a:t>с.п</a:t>
            </a:r>
            <a:r>
              <a:rPr lang="ru-RU" sz="900" dirty="0"/>
              <a:t>. Сухая Вязовка </a:t>
            </a:r>
          </a:p>
          <a:p>
            <a:pPr lvl="0"/>
            <a:r>
              <a:rPr lang="ru-RU" sz="900" u="sng" dirty="0"/>
              <a:t>Цель проекта</a:t>
            </a:r>
            <a:r>
              <a:rPr lang="ru-RU" sz="900" dirty="0"/>
              <a:t>: Ликвидация несанкционированных свалок и улучшение экологической ситуации в районе: </a:t>
            </a:r>
          </a:p>
          <a:p>
            <a:pPr lvl="0"/>
            <a:r>
              <a:rPr lang="ru-RU" sz="900" u="sng" dirty="0"/>
              <a:t>Срок реализации</a:t>
            </a:r>
            <a:r>
              <a:rPr lang="ru-RU" sz="900" dirty="0"/>
              <a:t>: 2019-2024 года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382010" y="-4763"/>
            <a:ext cx="8835015" cy="776428"/>
            <a:chOff x="382010" y="-4763"/>
            <a:chExt cx="8835015" cy="776428"/>
          </a:xfrm>
        </p:grpSpPr>
        <p:sp>
          <p:nvSpPr>
            <p:cNvPr id="15" name="Shape 435"/>
            <p:cNvSpPr/>
            <p:nvPr/>
          </p:nvSpPr>
          <p:spPr>
            <a:xfrm>
              <a:off x="382010" y="125334"/>
              <a:ext cx="8556980" cy="646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Стратегические проекты </a:t>
              </a:r>
            </a:p>
            <a:p>
              <a:pPr>
                <a:defRPr/>
              </a:pPr>
              <a:r>
                <a:rPr lang="ru-RU" sz="1800" cap="all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МУНИЦИПАЛЬНОГО РАЙОНА ВОЛЖСКИЙ САМАРСКОЙ ОБЛАСТИ</a:t>
              </a:r>
            </a:p>
          </p:txBody>
        </p:sp>
        <p:pic>
          <p:nvPicPr>
            <p:cNvPr id="17" name="Рисунок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88" y="-4763"/>
              <a:ext cx="795337" cy="5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Номер слайда 2"/>
          <p:cNvSpPr txBox="1">
            <a:spLocks/>
          </p:cNvSpPr>
          <p:nvPr/>
        </p:nvSpPr>
        <p:spPr bwMode="auto">
          <a:xfrm>
            <a:off x="8629650" y="6597351"/>
            <a:ext cx="514350" cy="25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8E289F1F-27E9-4164-BBCC-005BA42A5E01}" type="slidenum">
              <a:rPr lang="ru-RU" altLang="ru-RU" sz="1000">
                <a:solidFill>
                  <a:srgbClr val="073E87"/>
                </a:solidFill>
              </a:rPr>
              <a:pPr algn="ctr" eaLnBrk="1"/>
              <a:t>7</a:t>
            </a:fld>
            <a:endParaRPr lang="ru-RU" altLang="ru-RU" sz="10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1187450" y="-26988"/>
            <a:ext cx="7270750" cy="7366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70C1"/>
                </a:solidFill>
              </a14:hiddenFill>
            </a:ext>
          </a:extLst>
        </p:spPr>
        <p:txBody>
          <a:bodyPr/>
          <a:lstStyle/>
          <a:p>
            <a:r>
              <a:rPr lang="ru-RU" altLang="ru-RU" dirty="0">
                <a:latin typeface="Arial" pitchFamily="34" charset="0"/>
                <a:cs typeface="Arial" pitchFamily="34" charset="0"/>
              </a:rPr>
              <a:t>Показатели социально-экономического развития 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муниципального района Волжский Самарской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24122"/>
              </p:ext>
            </p:extLst>
          </p:nvPr>
        </p:nvGraphicFramePr>
        <p:xfrm>
          <a:off x="34925" y="927895"/>
          <a:ext cx="9109075" cy="5061014"/>
        </p:xfrm>
        <a:graphic>
          <a:graphicData uri="http://schemas.openxmlformats.org/drawingml/2006/table">
            <a:tbl>
              <a:tblPr/>
              <a:tblGrid>
                <a:gridCol w="911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9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96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223963">
                <a:tc rowSpan="3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7064" marR="5706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Arial" pitchFamily="34" charset="0"/>
                        </a:rPr>
                        <a:t>НАСЕЛЕНИЕ</a:t>
                      </a: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ЕСТЕСТ-ВЕННЫЙ ПРИРОСТ</a:t>
                      </a: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ОТГРУЗКА  ПРОМЫШЕННОГО ПРОИЗ-ВОДСТВА*</a:t>
                      </a: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ИНВЕСТИ-ЦИИ В ОСНОВНОЙ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КАПИТАЛ*</a:t>
                      </a: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СРЕДНЕ-МЕСЯЧНАЯ </a:t>
                      </a:r>
                      <a:b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</a:b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ЗАРАБОТНАЯ ПЛАТА*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УРОВЕНЬ БЕЗРА-БОТИЦЫ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НАЛОГОВЫЕ И НЕНАЛО-ГОВЫЕ ДОХОДЫ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ДОХОДЫ БЮДЖЕТА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 УЧЕТОМ БЕЗВОЗ-МЕЗДНЫХ ПЕРЕЧИС-ЛЕНИЙ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ОБОРОТ РОЗНИЧНОЙ ТОРГОВЛИ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7064" marR="5706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 01.01.2022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 месяцев 2021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человек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 1000 человек (промилле)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1206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Абсолют. значение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прирост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129 000 (оценка)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5,38%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-0,2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3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23 962 621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spc="-2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spc="-2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spc="-2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22,3%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6 147 593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-30,9%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43 900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10,8%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0,66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-3,44%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990 969,3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11,1%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1 860 100,4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-24,2%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8 159 793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15% в </a:t>
                      </a:r>
                      <a:r>
                        <a:rPr kumimoji="0" lang="ru-RU" altLang="ru-RU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сопост</a:t>
                      </a: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 ценах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 душу населения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рейтинг среди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27 муниципальных районов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195 760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50,222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43 900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0,66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8,096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15,196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66,661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 место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675">
                <a:tc gridSpan="10">
                  <a:txBody>
                    <a:bodyPr/>
                    <a:lstStyle>
                      <a:lvl1pPr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indent="4572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indent="9144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indent="13716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indent="1828800">
                        <a:spcBef>
                          <a:spcPts val="700"/>
                        </a:spcBef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4572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9144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13716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1828800" indent="18288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pitchFamily="34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 МЕСТО  </a:t>
                      </a: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В СОВОКУПНОМ РЕЙТИНГЕ 27 МУНИЦИПАЛЬНЫХ РАЙОНОВ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59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1"/>
          <a:stretch>
            <a:fillRect/>
          </a:stretch>
        </p:blipFill>
        <p:spPr bwMode="auto">
          <a:xfrm>
            <a:off x="0" y="6524625"/>
            <a:ext cx="91440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12" name="TextBox 1"/>
          <p:cNvSpPr txBox="1">
            <a:spLocks noChangeArrowheads="1"/>
          </p:cNvSpPr>
          <p:nvPr/>
        </p:nvSpPr>
        <p:spPr bwMode="auto">
          <a:xfrm>
            <a:off x="14952" y="6116067"/>
            <a:ext cx="6408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r>
              <a:rPr lang="ru-RU" altLang="ru-RU" sz="1200" dirty="0"/>
              <a:t>* по крупным и средним организациям</a:t>
            </a:r>
            <a:endParaRPr lang="ru-RU" altLang="ru-RU" dirty="0"/>
          </a:p>
        </p:txBody>
      </p:sp>
      <p:sp>
        <p:nvSpPr>
          <p:cNvPr id="35913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55A54AA8-3548-4145-B83D-EC7719D73425}" type="slidenum">
              <a:rPr lang="ru-RU" altLang="ru-RU" sz="1000">
                <a:solidFill>
                  <a:srgbClr val="073E87"/>
                </a:solidFill>
              </a:rPr>
              <a:pPr algn="ctr" eaLnBrk="1"/>
              <a:t>8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35914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76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049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11538"/>
              </p:ext>
            </p:extLst>
          </p:nvPr>
        </p:nvGraphicFramePr>
        <p:xfrm>
          <a:off x="168275" y="1192213"/>
          <a:ext cx="8816975" cy="4382655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5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77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66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112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590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Наименование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кв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III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кв</a:t>
                      </a: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IV </a:t>
                      </a: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Значение общего коэффициента рождаемости, промилле </a:t>
                      </a:r>
                    </a:p>
                  </a:txBody>
                  <a:tcPr marL="61587" marR="615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11,9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Наличие программы «Укрепление общественного здоровья» в муниципальном образовании</a:t>
                      </a:r>
                    </a:p>
                  </a:txBody>
                  <a:tcPr marL="61587" marR="615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31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Доступность дошкольного образования для детей в возрасте от полутора до трех лет (%)</a:t>
                      </a:r>
                    </a:p>
                  </a:txBody>
                  <a:tcPr marL="61587" marR="615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Доля населения в возрасте от 3 до 79 лет, систематически занимающегося физической культурой и спортом, в общей численности населения в возрасте от 3 до 79 лет, %</a:t>
                      </a:r>
                    </a:p>
                  </a:txBody>
                  <a:tcPr marL="61587" marR="615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Количество граждан пожилого возраста, вовлеченных в добровольческую деятельность и движение «</a:t>
                      </a:r>
                      <a:r>
                        <a:rPr kumimoji="0" lang="ru-RU" alt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Серебрянные</a:t>
                      </a: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волонтеры», проживающие на территории МО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indent="4572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indent="9144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indent="1371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indent="18288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indent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Доля граждан пожилого возраста, вовлеченных в социокультурные мероприятия (концерты и тематические праздники, духовно-просветительские мероприятия, вечера отдыха, встречи, концертные программы, выставки народного творчества) от общего количества граждан пожилого возраста, проживающих на территории муниципального образования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не менее 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39,34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не менее 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7,70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19,81*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19,81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20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6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defRPr sz="1400">
                          <a:solidFill>
                            <a:schemeClr val="tx2"/>
                          </a:solidFill>
                          <a:latin typeface="Candar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19,81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963" name="Shape 435"/>
          <p:cNvSpPr>
            <a:spLocks noChangeArrowheads="1"/>
          </p:cNvSpPr>
          <p:nvPr/>
        </p:nvSpPr>
        <p:spPr bwMode="auto">
          <a:xfrm>
            <a:off x="684213" y="57150"/>
            <a:ext cx="8351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FFFF"/>
                </a:solidFill>
              </a:rPr>
              <a:t>НАЦИОНАЛЬНЫЙ ПРОЕКТ «ДЕМОГРАФИЯ» </a:t>
            </a:r>
          </a:p>
          <a:p>
            <a:pPr algn="ctr" eaLnBrk="1" hangingPunct="1"/>
            <a:r>
              <a:rPr lang="ru-RU" altLang="ru-RU" sz="1600" b="1" dirty="0" err="1">
                <a:solidFill>
                  <a:srgbClr val="FFFFFF"/>
                </a:solidFill>
              </a:rPr>
              <a:t>м.р.ВОЛЖСКИЙ</a:t>
            </a:r>
            <a:r>
              <a:rPr lang="ru-RU" altLang="ru-RU" sz="1600" b="1" dirty="0">
                <a:solidFill>
                  <a:srgbClr val="FFFFFF"/>
                </a:solidFill>
              </a:rPr>
              <a:t> САМАРСКОЙ ОБЛАСТИ</a:t>
            </a:r>
          </a:p>
        </p:txBody>
      </p:sp>
      <p:pic>
        <p:nvPicPr>
          <p:cNvPr id="369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5" name="Прямоугольник 1"/>
          <p:cNvSpPr>
            <a:spLocks noChangeArrowheads="1"/>
          </p:cNvSpPr>
          <p:nvPr/>
        </p:nvSpPr>
        <p:spPr bwMode="auto">
          <a:xfrm>
            <a:off x="2045493" y="803275"/>
            <a:ext cx="5062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 dirty="0"/>
              <a:t>1. ДОСТИЖЕНИЕ ЦЕЛЕВЫХ ПОКАЗАТЕЛЕЙ В 2020-2021 ГОДАХ</a:t>
            </a:r>
          </a:p>
        </p:txBody>
      </p:sp>
      <p:sp>
        <p:nvSpPr>
          <p:cNvPr id="36966" name="Номер слайда 2"/>
          <p:cNvSpPr txBox="1">
            <a:spLocks/>
          </p:cNvSpPr>
          <p:nvPr/>
        </p:nvSpPr>
        <p:spPr bwMode="auto">
          <a:xfrm>
            <a:off x="8601075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Helvetica" pitchFamily="34" charset="0"/>
                <a:sym typeface="Arial" pitchFamily="34" charset="0"/>
              </a:defRPr>
            </a:lvl9pPr>
          </a:lstStyle>
          <a:p>
            <a:pPr algn="ctr" eaLnBrk="1"/>
            <a:fld id="{98BBB8B5-B238-4236-844E-4EC3DFBA4730}" type="slidenum">
              <a:rPr lang="ru-RU" altLang="ru-RU" sz="1000">
                <a:solidFill>
                  <a:srgbClr val="073E87"/>
                </a:solidFill>
              </a:rPr>
              <a:pPr algn="ctr" eaLnBrk="1"/>
              <a:t>9</a:t>
            </a:fld>
            <a:endParaRPr lang="ru-RU" altLang="ru-RU" sz="1000">
              <a:solidFill>
                <a:srgbClr val="073E87"/>
              </a:solidFill>
            </a:endParaRPr>
          </a:p>
        </p:txBody>
      </p:sp>
      <p:pic>
        <p:nvPicPr>
          <p:cNvPr id="36968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-4763"/>
            <a:ext cx="900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693"/>
          <p:cNvSpPr txBox="1"/>
          <p:nvPr/>
        </p:nvSpPr>
        <p:spPr>
          <a:xfrm>
            <a:off x="120008" y="5927722"/>
            <a:ext cx="8771066" cy="59695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b="1" u="sng" spc="-8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</a:t>
            </a:r>
            <a:r>
              <a:rPr sz="1100" b="1" u="sng" spc="490" dirty="0">
                <a:latin typeface="Arial"/>
                <a:cs typeface="Arial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тветственный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исполнитель:</a:t>
            </a:r>
            <a:endParaRPr sz="11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Харитонов Александр Юрьевич - консультант отдела реализации полномочий в образовании Администрации </a:t>
            </a:r>
            <a:r>
              <a:rPr lang="ru-RU" sz="1100" spc="-5" dirty="0" err="1">
                <a:latin typeface="Arial"/>
                <a:cs typeface="Arial"/>
              </a:rPr>
              <a:t>м.р</a:t>
            </a:r>
            <a:r>
              <a:rPr lang="ru-RU" sz="1100" spc="-5" dirty="0">
                <a:latin typeface="Arial"/>
                <a:cs typeface="Arial"/>
              </a:rPr>
              <a:t>. Волжский</a:t>
            </a:r>
          </a:p>
          <a:p>
            <a:pPr marL="12700">
              <a:lnSpc>
                <a:spcPct val="100000"/>
              </a:lnSpc>
            </a:pPr>
            <a:r>
              <a:rPr lang="ru-RU" sz="1100" spc="-5" dirty="0">
                <a:latin typeface="Arial"/>
                <a:cs typeface="Arial"/>
              </a:rPr>
              <a:t>Т</a:t>
            </a:r>
            <a:r>
              <a:rPr sz="1100" spc="-5" dirty="0" err="1">
                <a:latin typeface="Arial"/>
                <a:cs typeface="Arial"/>
              </a:rPr>
              <a:t>ел</a:t>
            </a:r>
            <a:r>
              <a:rPr lang="ru-RU" sz="1100" spc="-5" dirty="0">
                <a:latin typeface="Arial"/>
                <a:cs typeface="Arial"/>
              </a:rPr>
              <a:t>. 8 (846) 203-77-59 (доб.234)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100" kern="0" spc="-5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100" kern="0" spc="-5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/>
                <a:cs typeface="Arial"/>
              </a:rPr>
              <a:t>ovou@yandex.ru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5733257"/>
            <a:ext cx="6048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* В связи с изменением методики расчета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16708</TotalTime>
  <Words>12152</Words>
  <Application>Microsoft Office PowerPoint</Application>
  <PresentationFormat>Экран (4:3)</PresentationFormat>
  <Paragraphs>2915</Paragraphs>
  <Slides>53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53</vt:i4>
      </vt:variant>
    </vt:vector>
  </HeadingPairs>
  <TitlesOfParts>
    <vt:vector size="55" baseType="lpstr">
      <vt:lpstr>_ШАБЛОН_МЭР_СО - копия</vt:lpstr>
      <vt:lpstr>7_Волна</vt:lpstr>
      <vt:lpstr>ИНФОРМАЦИЯ О РЕАЛИЗАЦИИ НАЦИОНАЛЬНЫХ ПРОЕКТОВ НА ТЕРРИТОРИИ МУНИЦИПАЛЬНОГО РАЙОНА ВОЛЖСКИЙ САМАРСКОЙ ОБЛАСТИ (на 31.12.2021)</vt:lpstr>
      <vt:lpstr> </vt:lpstr>
      <vt:lpstr> </vt:lpstr>
      <vt:lpstr> </vt:lpstr>
      <vt:lpstr> </vt:lpstr>
      <vt:lpstr> </vt:lpstr>
      <vt:lpstr> </vt:lpstr>
      <vt:lpstr>Показатели социально-экономического развития  муниципального района Волжский Самарской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Презентация PowerPoint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ВВОД ОБЪЕКТОВ ИНФРАСТРУКТУРЫ НА ТЕРРИТОРИИ м.р.ВОЛЖСКИЙ САМАРСКОЙ ОБЛАСТИ</vt:lpstr>
      <vt:lpstr> </vt:lpstr>
      <vt:lpstr> </vt:lpstr>
      <vt:lpstr>ЛУЧШИЕ МУНИЦИПАЛЬНЫЕ ПРАКТИКИ </vt:lpstr>
      <vt:lpstr>ЛУЧШИЕ МУНИЦИПАЛЬНЫЕ ПРАКТИКИ </vt:lpstr>
      <vt:lpstr>ОТВЕТСТВЕННЫЕ ДОЛЖНОСТНЫЕ ЛИЦА ЗА РЕАЛИЗАЦИЮ НАЦИОНАЛЬНЫХ ПРОЕКТОВ</vt:lpstr>
      <vt:lpstr>НОРМАТИВНЫЕ ПРАВОВЫЕ И ПРАВОВЫЕ АКТЫ ПО ОРГАНИЗАЦИИ ПРОЕКТНОЙ ДЕЯТЕЛЬНОСТИ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«Наименование»</dc:title>
  <dc:creator>Шайхова Л.Р.</dc:creator>
  <cp:lastModifiedBy>Ким Мария</cp:lastModifiedBy>
  <cp:revision>1179</cp:revision>
  <cp:lastPrinted>2022-01-31T05:41:32Z</cp:lastPrinted>
  <dcterms:modified xsi:type="dcterms:W3CDTF">2022-01-31T06:16:35Z</dcterms:modified>
</cp:coreProperties>
</file>